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0"/>
  </p:notesMasterIdLst>
  <p:handoutMasterIdLst>
    <p:handoutMasterId r:id="rId101"/>
  </p:handoutMasterIdLst>
  <p:sldIdLst>
    <p:sldId id="256" r:id="rId2"/>
    <p:sldId id="258" r:id="rId3"/>
    <p:sldId id="259" r:id="rId4"/>
    <p:sldId id="260" r:id="rId5"/>
    <p:sldId id="261" r:id="rId6"/>
    <p:sldId id="305" r:id="rId7"/>
    <p:sldId id="306" r:id="rId8"/>
    <p:sldId id="307" r:id="rId9"/>
    <p:sldId id="308" r:id="rId10"/>
    <p:sldId id="309" r:id="rId11"/>
    <p:sldId id="311" r:id="rId12"/>
    <p:sldId id="294" r:id="rId13"/>
    <p:sldId id="315" r:id="rId14"/>
    <p:sldId id="457" r:id="rId15"/>
    <p:sldId id="316" r:id="rId16"/>
    <p:sldId id="437" r:id="rId17"/>
    <p:sldId id="439" r:id="rId18"/>
    <p:sldId id="441" r:id="rId19"/>
    <p:sldId id="443" r:id="rId20"/>
    <p:sldId id="447" r:id="rId21"/>
    <p:sldId id="448" r:id="rId22"/>
    <p:sldId id="452" r:id="rId23"/>
    <p:sldId id="325" r:id="rId24"/>
    <p:sldId id="295" r:id="rId25"/>
    <p:sldId id="451" r:id="rId26"/>
    <p:sldId id="317" r:id="rId27"/>
    <p:sldId id="326" r:id="rId28"/>
    <p:sldId id="321" r:id="rId29"/>
    <p:sldId id="297" r:id="rId30"/>
    <p:sldId id="313" r:id="rId31"/>
    <p:sldId id="314" r:id="rId32"/>
    <p:sldId id="334" r:id="rId33"/>
    <p:sldId id="312" r:id="rId34"/>
    <p:sldId id="328" r:id="rId35"/>
    <p:sldId id="342" r:id="rId36"/>
    <p:sldId id="343" r:id="rId37"/>
    <p:sldId id="348" r:id="rId38"/>
    <p:sldId id="463" r:id="rId39"/>
    <p:sldId id="366" r:id="rId40"/>
    <p:sldId id="460" r:id="rId41"/>
    <p:sldId id="461" r:id="rId42"/>
    <p:sldId id="349" r:id="rId43"/>
    <p:sldId id="350" r:id="rId44"/>
    <p:sldId id="351" r:id="rId45"/>
    <p:sldId id="353" r:id="rId46"/>
    <p:sldId id="362" r:id="rId47"/>
    <p:sldId id="355" r:id="rId48"/>
    <p:sldId id="332" r:id="rId49"/>
    <p:sldId id="357" r:id="rId50"/>
    <p:sldId id="360" r:id="rId51"/>
    <p:sldId id="363" r:id="rId52"/>
    <p:sldId id="364" r:id="rId53"/>
    <p:sldId id="365" r:id="rId54"/>
    <p:sldId id="301" r:id="rId55"/>
    <p:sldId id="302" r:id="rId56"/>
    <p:sldId id="304" r:id="rId57"/>
    <p:sldId id="412" r:id="rId58"/>
    <p:sldId id="413" r:id="rId59"/>
    <p:sldId id="414" r:id="rId60"/>
    <p:sldId id="415" r:id="rId61"/>
    <p:sldId id="417" r:id="rId62"/>
    <p:sldId id="450" r:id="rId63"/>
    <p:sldId id="372" r:id="rId64"/>
    <p:sldId id="373" r:id="rId65"/>
    <p:sldId id="374" r:id="rId66"/>
    <p:sldId id="375" r:id="rId67"/>
    <p:sldId id="376" r:id="rId68"/>
    <p:sldId id="377" r:id="rId69"/>
    <p:sldId id="379" r:id="rId70"/>
    <p:sldId id="381" r:id="rId71"/>
    <p:sldId id="383" r:id="rId72"/>
    <p:sldId id="384" r:id="rId73"/>
    <p:sldId id="385" r:id="rId74"/>
    <p:sldId id="387" r:id="rId75"/>
    <p:sldId id="388" r:id="rId76"/>
    <p:sldId id="391" r:id="rId77"/>
    <p:sldId id="392" r:id="rId78"/>
    <p:sldId id="393" r:id="rId79"/>
    <p:sldId id="397" r:id="rId80"/>
    <p:sldId id="464" r:id="rId81"/>
    <p:sldId id="462" r:id="rId82"/>
    <p:sldId id="275" r:id="rId83"/>
    <p:sldId id="277" r:id="rId84"/>
    <p:sldId id="291" r:id="rId85"/>
    <p:sldId id="281" r:id="rId86"/>
    <p:sldId id="282" r:id="rId87"/>
    <p:sldId id="283" r:id="rId88"/>
    <p:sldId id="285" r:id="rId89"/>
    <p:sldId id="286" r:id="rId90"/>
    <p:sldId id="422" r:id="rId91"/>
    <p:sldId id="423" r:id="rId92"/>
    <p:sldId id="424" r:id="rId93"/>
    <p:sldId id="425" r:id="rId94"/>
    <p:sldId id="427" r:id="rId95"/>
    <p:sldId id="431" r:id="rId96"/>
    <p:sldId id="433" r:id="rId97"/>
    <p:sldId id="435" r:id="rId98"/>
    <p:sldId id="371" r:id="rId99"/>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4FF"/>
    <a:srgbClr val="FFFFFF"/>
    <a:srgbClr val="FFFF00"/>
    <a:srgbClr val="33CC33"/>
    <a:srgbClr val="66FF33"/>
    <a:srgbClr val="000066"/>
    <a:srgbClr val="FF6600"/>
    <a:srgbClr val="E92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18" autoAdjust="0"/>
  </p:normalViewPr>
  <p:slideViewPr>
    <p:cSldViewPr>
      <p:cViewPr varScale="1">
        <p:scale>
          <a:sx n="86" d="100"/>
          <a:sy n="86" d="100"/>
        </p:scale>
        <p:origin x="15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2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50058645-63FC-464E-B4EA-2474C9AEECA5}"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algn="l" defTabSz="868363">
              <a:defRPr sz="2400">
                <a:solidFill>
                  <a:schemeClr val="tx1"/>
                </a:solidFill>
                <a:latin typeface="Times" panose="02020603050405020304" pitchFamily="18" charset="0"/>
              </a:defRPr>
            </a:lvl1pPr>
            <a:lvl2pPr marL="434975" algn="l" defTabSz="868363">
              <a:defRPr sz="2400">
                <a:solidFill>
                  <a:schemeClr val="tx1"/>
                </a:solidFill>
                <a:latin typeface="Times" panose="02020603050405020304" pitchFamily="18" charset="0"/>
              </a:defRPr>
            </a:lvl2pPr>
            <a:lvl3pPr marL="868363" algn="l" defTabSz="868363">
              <a:defRPr sz="2400">
                <a:solidFill>
                  <a:schemeClr val="tx1"/>
                </a:solidFill>
                <a:latin typeface="Times" panose="02020603050405020304" pitchFamily="18" charset="0"/>
              </a:defRPr>
            </a:lvl3pPr>
            <a:lvl4pPr marL="1303338" algn="l" defTabSz="868363">
              <a:defRPr sz="2400">
                <a:solidFill>
                  <a:schemeClr val="tx1"/>
                </a:solidFill>
                <a:latin typeface="Times" panose="02020603050405020304" pitchFamily="18" charset="0"/>
              </a:defRPr>
            </a:lvl4pPr>
            <a:lvl5pPr marL="1736725" algn="l" defTabSz="868363">
              <a:defRPr sz="2400">
                <a:solidFill>
                  <a:schemeClr val="tx1"/>
                </a:solidFill>
                <a:latin typeface="Times" panose="02020603050405020304" pitchFamily="18" charset="0"/>
              </a:defRPr>
            </a:lvl5pPr>
            <a:lvl6pPr marL="2193925" defTabSz="868363" eaLnBrk="0" fontAlgn="base" hangingPunct="0">
              <a:spcBef>
                <a:spcPct val="0"/>
              </a:spcBef>
              <a:spcAft>
                <a:spcPct val="0"/>
              </a:spcAft>
              <a:defRPr sz="2400">
                <a:solidFill>
                  <a:schemeClr val="tx1"/>
                </a:solidFill>
                <a:latin typeface="Times" panose="02020603050405020304" pitchFamily="18" charset="0"/>
              </a:defRPr>
            </a:lvl6pPr>
            <a:lvl7pPr marL="2651125" defTabSz="868363" eaLnBrk="0" fontAlgn="base" hangingPunct="0">
              <a:spcBef>
                <a:spcPct val="0"/>
              </a:spcBef>
              <a:spcAft>
                <a:spcPct val="0"/>
              </a:spcAft>
              <a:defRPr sz="2400">
                <a:solidFill>
                  <a:schemeClr val="tx1"/>
                </a:solidFill>
                <a:latin typeface="Times" panose="02020603050405020304" pitchFamily="18" charset="0"/>
              </a:defRPr>
            </a:lvl7pPr>
            <a:lvl8pPr marL="3108325" defTabSz="868363" eaLnBrk="0" fontAlgn="base" hangingPunct="0">
              <a:spcBef>
                <a:spcPct val="0"/>
              </a:spcBef>
              <a:spcAft>
                <a:spcPct val="0"/>
              </a:spcAft>
              <a:defRPr sz="2400">
                <a:solidFill>
                  <a:schemeClr val="tx1"/>
                </a:solidFill>
                <a:latin typeface="Times" panose="02020603050405020304" pitchFamily="18" charset="0"/>
              </a:defRPr>
            </a:lvl8pPr>
            <a:lvl9pPr marL="3565525" defTabSz="868363" eaLnBrk="0" fontAlgn="base" hangingPunct="0">
              <a:spcBef>
                <a:spcPct val="0"/>
              </a:spcBef>
              <a:spcAft>
                <a:spcPct val="0"/>
              </a:spcAft>
              <a:defRPr sz="2400">
                <a:solidFill>
                  <a:schemeClr val="tx1"/>
                </a:solidFill>
                <a:latin typeface="Times" panose="02020603050405020304" pitchFamily="18" charset="0"/>
              </a:defRPr>
            </a:lvl9pPr>
          </a:lstStyle>
          <a:p>
            <a:pPr algn="ctr">
              <a:lnSpc>
                <a:spcPct val="90000"/>
              </a:lnSpc>
            </a:pPr>
            <a:r>
              <a:rPr lang="en-US" altLang="en-US" sz="1200" b="0" i="0">
                <a:latin typeface="Arial" panose="020B0604020202020204" pitchFamily="34" charset="0"/>
              </a:rPr>
              <a:t>Page </a:t>
            </a:r>
            <a:fld id="{841A4741-42B3-497A-9C12-F7141F4D989F}" type="slidenum">
              <a:rPr lang="en-US" altLang="en-US" sz="1200" b="0" i="0">
                <a:latin typeface="Arial" panose="020B0604020202020204" pitchFamily="34" charset="0"/>
              </a:rPr>
              <a:pPr algn="ctr">
                <a:lnSpc>
                  <a:spcPct val="90000"/>
                </a:lnSpc>
              </a:pPr>
              <a:t>‹#›</a:t>
            </a:fld>
            <a:endParaRPr lang="en-US" altLang="en-US" sz="1200" b="0" i="0">
              <a:latin typeface="Arial" panose="020B0604020202020204" pitchFamily="34" charset="0"/>
            </a:endParaRPr>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xfrm>
            <a:off x="1150938" y="692150"/>
            <a:ext cx="4556125" cy="3416300"/>
          </a:xfrm>
          <a:ln/>
        </p:spPr>
      </p:sp>
      <p:sp>
        <p:nvSpPr>
          <p:cNvPr id="259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a:xfrm>
            <a:off x="1150938" y="692150"/>
            <a:ext cx="4556125" cy="3416300"/>
          </a:xfrm>
          <a:ln/>
        </p:spPr>
      </p:sp>
      <p:sp>
        <p:nvSpPr>
          <p:cNvPr id="260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xfrm>
            <a:off x="1150938" y="692150"/>
            <a:ext cx="4556125" cy="3416300"/>
          </a:xfrm>
          <a:ln/>
        </p:spPr>
      </p:sp>
      <p:sp>
        <p:nvSpPr>
          <p:cNvPr id="261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noTextEdit="1"/>
          </p:cNvSpPr>
          <p:nvPr>
            <p:ph type="sldImg"/>
          </p:nvPr>
        </p:nvSpPr>
        <p:spPr>
          <a:xfrm>
            <a:off x="1150938" y="692150"/>
            <a:ext cx="4556125" cy="3416300"/>
          </a:xfrm>
          <a:ln/>
        </p:spPr>
      </p:sp>
      <p:sp>
        <p:nvSpPr>
          <p:cNvPr id="262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a:xfrm>
            <a:off x="1150938" y="692150"/>
            <a:ext cx="4556125" cy="3416300"/>
          </a:xfrm>
          <a:ln/>
        </p:spPr>
      </p:sp>
      <p:sp>
        <p:nvSpPr>
          <p:cNvPr id="263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xfrm>
            <a:off x="1150938" y="692150"/>
            <a:ext cx="4556125" cy="3416300"/>
          </a:xfrm>
          <a:ln/>
        </p:spPr>
      </p:sp>
      <p:sp>
        <p:nvSpPr>
          <p:cNvPr id="264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ltLang="en-US"/>
          </a:p>
        </p:txBody>
      </p:sp>
      <p:sp>
        <p:nvSpPr>
          <p:cNvPr id="7065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ln/>
        </p:spPr>
        <p:txBody>
          <a:bodyPr/>
          <a:lstStyle/>
          <a:p>
            <a:endParaRPr lang="en-US" altLang="en-US"/>
          </a:p>
        </p:txBody>
      </p:sp>
      <p:sp>
        <p:nvSpPr>
          <p:cNvPr id="8909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ln/>
        </p:spPr>
        <p:txBody>
          <a:bodyPr/>
          <a:lstStyle/>
          <a:p>
            <a:endParaRPr lang="en-US" altLang="en-US"/>
          </a:p>
        </p:txBody>
      </p:sp>
      <p:sp>
        <p:nvSpPr>
          <p:cNvPr id="9113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ln/>
        </p:spPr>
        <p:txBody>
          <a:bodyPr/>
          <a:lstStyle/>
          <a:p>
            <a:endParaRPr lang="en-US" altLang="en-US"/>
          </a:p>
        </p:txBody>
      </p:sp>
      <p:sp>
        <p:nvSpPr>
          <p:cNvPr id="8704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ln/>
        </p:spPr>
        <p:txBody>
          <a:bodyPr/>
          <a:lstStyle/>
          <a:p>
            <a:endParaRPr lang="en-US" altLang="en-US"/>
          </a:p>
        </p:txBody>
      </p:sp>
      <p:sp>
        <p:nvSpPr>
          <p:cNvPr id="8195"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ln/>
        </p:spPr>
        <p:txBody>
          <a:bodyPr/>
          <a:lstStyle/>
          <a:p>
            <a:endParaRPr lang="en-US" altLang="en-US"/>
          </a:p>
        </p:txBody>
      </p:sp>
      <p:sp>
        <p:nvSpPr>
          <p:cNvPr id="10243"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xfrm>
            <a:off x="1150938" y="692150"/>
            <a:ext cx="4556125" cy="3416300"/>
          </a:xfrm>
          <a:ln/>
        </p:spPr>
      </p:sp>
      <p:sp>
        <p:nvSpPr>
          <p:cNvPr id="253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xfrm>
            <a:off x="1150938" y="692150"/>
            <a:ext cx="4556125" cy="3416300"/>
          </a:xfrm>
          <a:ln/>
        </p:spPr>
      </p:sp>
      <p:sp>
        <p:nvSpPr>
          <p:cNvPr id="254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xfrm>
            <a:off x="1150938" y="692150"/>
            <a:ext cx="4556125" cy="3416300"/>
          </a:xfrm>
          <a:ln/>
        </p:spPr>
      </p:sp>
      <p:sp>
        <p:nvSpPr>
          <p:cNvPr id="256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xfrm>
            <a:off x="1150938" y="692150"/>
            <a:ext cx="4556125" cy="3416300"/>
          </a:xfrm>
          <a:ln/>
        </p:spPr>
      </p:sp>
      <p:sp>
        <p:nvSpPr>
          <p:cNvPr id="257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xfrm>
            <a:off x="1150938" y="692150"/>
            <a:ext cx="4556125" cy="3416300"/>
          </a:xfrm>
          <a:ln/>
        </p:spPr>
      </p:sp>
      <p:sp>
        <p:nvSpPr>
          <p:cNvPr id="25805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29273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864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795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83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03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196494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015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48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341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5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92607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52248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video" Target="file:///\\ABLFAC\Faculty_Lockers\SOU\nrapp\My%20Documents\Chemistry%201%20Power%20Point\07M01AN1.avi" TargetMode="External"/><Relationship Id="rId7" Type="http://schemas.openxmlformats.org/officeDocument/2006/relationships/image" Target="../media/image2.wmf"/><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2.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0.wmf"/><Relationship Id="rId3" Type="http://schemas.openxmlformats.org/officeDocument/2006/relationships/slideLayout" Target="../slideLayouts/slideLayout2.xml"/><Relationship Id="rId7" Type="http://schemas.openxmlformats.org/officeDocument/2006/relationships/image" Target="../media/image27.wmf"/><Relationship Id="rId12" Type="http://schemas.openxmlformats.org/officeDocument/2006/relationships/oleObject" Target="../embeddings/oleObject7.bin"/><Relationship Id="rId2" Type="http://schemas.openxmlformats.org/officeDocument/2006/relationships/audio" Target="file:///\\ABLFAC\Faculty_Lockers\SOU\nrapp\My%20Documents\Chemistry%201%20Power%20Point\Round1.wav" TargetMode="Externa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28.wmf"/><Relationship Id="rId1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ABLFAC\Faculty_Lockers\SOU\nrapp\My%20Documents\Chemistry%201%20Power%20Point\THINK!.WAV" TargetMode="External"/><Relationship Id="rId1" Type="http://schemas.openxmlformats.org/officeDocument/2006/relationships/vmlDrawing" Target="../drawings/vmlDrawing4.vml"/><Relationship Id="rId6" Type="http://schemas.openxmlformats.org/officeDocument/2006/relationships/image" Target="../media/image31.png"/><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ideo" Target="file:///\\ABLFAC\Faculty_Lockers\SOU\nrapp\My%20Documents\Chemistry%201%20Power%20Point\5th%20grader%20measurement-1.wm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0.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5.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7.wmf"/></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ideo" Target="file:///\\ABLFAC\Faculty_Lockers\SOU\nrapp\My%20Documents\Chemistry%201%20Power%20Point\5th%20grader%20density-1.wmv"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wmf"/></Relationships>
</file>

<file path=ppt/slides/_rels/slide8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8.wmf"/><Relationship Id="rId5" Type="http://schemas.openxmlformats.org/officeDocument/2006/relationships/oleObject" Target="../embeddings/oleObject18.bin"/><Relationship Id="rId4" Type="http://schemas.openxmlformats.org/officeDocument/2006/relationships/image" Target="../media/image57.wmf"/></Relationships>
</file>

<file path=ppt/slides/_rels/slide8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3.wmf"/><Relationship Id="rId5" Type="http://schemas.openxmlformats.org/officeDocument/2006/relationships/oleObject" Target="../embeddings/oleObject20.bin"/><Relationship Id="rId4" Type="http://schemas.openxmlformats.org/officeDocument/2006/relationships/image" Target="../media/image62.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23.bin"/><Relationship Id="rId4" Type="http://schemas.openxmlformats.org/officeDocument/2006/relationships/image" Target="../media/image65.w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25.bin"/><Relationship Id="rId4" Type="http://schemas.openxmlformats.org/officeDocument/2006/relationships/image" Target="../media/image65.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65.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6.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7.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8.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990600" y="762000"/>
            <a:ext cx="7162800" cy="1143000"/>
          </a:xfrm>
          <a:noFill/>
          <a:ln/>
        </p:spPr>
        <p:txBody>
          <a:bodyPr/>
          <a:lstStyle/>
          <a:p>
            <a:r>
              <a:rPr lang="en-US" altLang="en-US" sz="6000">
                <a:solidFill>
                  <a:srgbClr val="EF9100"/>
                </a:solidFill>
                <a:effectLst>
                  <a:outerShdw blurRad="38100" dist="38100" dir="2700000" algn="tl">
                    <a:srgbClr val="000000"/>
                  </a:outerShdw>
                </a:effectLst>
                <a:latin typeface="Comic Sans MS" panose="030F0702030302020204" pitchFamily="66" charset="0"/>
              </a:rPr>
              <a:t>Welcome to the World of </a:t>
            </a:r>
            <a:br>
              <a:rPr lang="en-US" altLang="en-US" sz="6000">
                <a:solidFill>
                  <a:srgbClr val="EF9100"/>
                </a:solidFill>
                <a:effectLst>
                  <a:outerShdw blurRad="38100" dist="38100" dir="2700000" algn="tl">
                    <a:srgbClr val="000000"/>
                  </a:outerShdw>
                </a:effectLst>
                <a:latin typeface="Comic Sans MS" panose="030F0702030302020204" pitchFamily="66" charset="0"/>
              </a:rPr>
            </a:br>
            <a:r>
              <a:rPr lang="en-US" altLang="en-US" sz="6000">
                <a:solidFill>
                  <a:srgbClr val="EF9100"/>
                </a:solidFill>
                <a:effectLst>
                  <a:outerShdw blurRad="38100" dist="38100" dir="2700000" algn="tl">
                    <a:srgbClr val="000000"/>
                  </a:outerShdw>
                </a:effectLst>
                <a:latin typeface="Comic Sans MS" panose="030F0702030302020204" pitchFamily="66" charset="0"/>
              </a:rPr>
              <a:t>Chemistry</a:t>
            </a:r>
            <a:endParaRPr lang="en-US" altLang="en-US" sz="6000">
              <a:solidFill>
                <a:srgbClr val="EF9100"/>
              </a:solidFill>
              <a:effectLst>
                <a:outerShdw blurRad="38100" dist="38100" dir="2700000" algn="tl">
                  <a:srgbClr val="000000"/>
                </a:outerShdw>
              </a:effectLst>
            </a:endParaRPr>
          </a:p>
        </p:txBody>
      </p:sp>
      <p:graphicFrame>
        <p:nvGraphicFramePr>
          <p:cNvPr id="4098" name="Object 2"/>
          <p:cNvGraphicFramePr>
            <a:graphicFrameLocks/>
          </p:cNvGraphicFramePr>
          <p:nvPr>
            <p:ph type="body" idx="4294967295"/>
          </p:nvPr>
        </p:nvGraphicFramePr>
        <p:xfrm>
          <a:off x="0" y="1143000"/>
          <a:ext cx="2667000" cy="2451100"/>
        </p:xfrm>
        <a:graphic>
          <a:graphicData uri="http://schemas.openxmlformats.org/presentationml/2006/ole">
            <mc:AlternateContent xmlns:mc="http://schemas.openxmlformats.org/markup-compatibility/2006">
              <mc:Choice xmlns:v="urn:schemas-microsoft-com:vml" Requires="v">
                <p:oleObj spid="_x0000_s4111" name="Microsoft ClipArt Gallery" r:id="rId6" imgW="3467100" imgH="3517900" progId="MS_ClipArt_Gallery">
                  <p:embed/>
                </p:oleObj>
              </mc:Choice>
              <mc:Fallback>
                <p:oleObj name="Microsoft ClipArt Gallery" r:id="rId6" imgW="3467100" imgH="3517900" progId="MS_ClipArt_Gallery">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43000"/>
                        <a:ext cx="2667000" cy="24511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4101"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657600"/>
            <a:ext cx="3162300" cy="2870200"/>
          </a:xfrm>
          <a:prstGeom prst="rect">
            <a:avLst/>
          </a:prstGeom>
          <a:solidFill>
            <a:schemeClr val="bg2"/>
          </a:solidFill>
          <a:ln w="12700">
            <a:solidFill>
              <a:srgbClr val="FFFFFF"/>
            </a:solidFill>
            <a:miter lim="800000"/>
            <a:headEnd/>
            <a:tailEnd/>
          </a:ln>
          <a:effectLst>
            <a:outerShdw dist="107763" dir="2700000" algn="ctr" rotWithShape="0">
              <a:schemeClr val="bg2"/>
            </a:outerShdw>
          </a:effectLst>
        </p:spPr>
      </p:pic>
      <p:sp>
        <p:nvSpPr>
          <p:cNvPr id="4106" name="Text Box 10"/>
          <p:cNvSpPr txBox="1">
            <a:spLocks noChangeArrowheads="1"/>
          </p:cNvSpPr>
          <p:nvPr/>
        </p:nvSpPr>
        <p:spPr bwMode="auto">
          <a:xfrm>
            <a:off x="6477000" y="1066800"/>
            <a:ext cx="2438400" cy="10826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Honors: Ch. 1 and 5</a:t>
            </a:r>
          </a:p>
          <a:p>
            <a:pPr>
              <a:spcBef>
                <a:spcPct val="50000"/>
              </a:spcBef>
            </a:pPr>
            <a:r>
              <a:rPr lang="en-US" altLang="en-US"/>
              <a:t>Regular: Ch. 1 and 3</a:t>
            </a:r>
          </a:p>
          <a:p>
            <a:pPr>
              <a:spcBef>
                <a:spcPct val="50000"/>
              </a:spcBef>
            </a:pPr>
            <a:r>
              <a:rPr lang="en-US" altLang="en-US"/>
              <a:t>ICP: Ch. 1 </a:t>
            </a:r>
          </a:p>
        </p:txBody>
      </p:sp>
      <p:pic>
        <p:nvPicPr>
          <p:cNvPr id="4107" name="07M01AN1.avi">
            <a:hlinkClick r:id="" action="ppaction://media"/>
          </p:cNvPr>
          <p:cNvPicPr>
            <a:picLocks noRot="1" noChangeAspect="1" noChangeArrowheads="1"/>
          </p:cNvPicPr>
          <p:nvPr>
            <p:ph idx="1"/>
            <a:videoFile r:link="rId3"/>
          </p:nvPr>
        </p:nvPicPr>
        <p:blipFill>
          <a:blip r:embed="rId9">
            <a:extLst>
              <a:ext uri="{28A0092B-C50C-407E-A947-70E740481C1C}">
                <a14:useLocalDpi xmlns:a14="http://schemas.microsoft.com/office/drawing/2010/main" val="0"/>
              </a:ext>
            </a:extLst>
          </a:blip>
          <a:srcRect/>
          <a:stretch>
            <a:fillRect/>
          </a:stretch>
        </p:blipFill>
        <p:spPr>
          <a:xfrm>
            <a:off x="2514600" y="3200400"/>
            <a:ext cx="2895600" cy="211613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10" name="Text Box 14"/>
          <p:cNvSpPr txBox="1">
            <a:spLocks noChangeArrowheads="1"/>
          </p:cNvSpPr>
          <p:nvPr/>
        </p:nvSpPr>
        <p:spPr bwMode="auto">
          <a:xfrm>
            <a:off x="0" y="5257800"/>
            <a:ext cx="3200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nSpc>
                <a:spcPct val="90000"/>
              </a:lnSpc>
              <a:spcBef>
                <a:spcPct val="50000"/>
              </a:spcBef>
            </a:pPr>
            <a:r>
              <a:rPr lang="en-US" altLang="en-US" sz="1400" i="0"/>
              <a:t>SAVE PAPER AND INK!!! When you print out the notes on PowerPoint, print "Handouts" instead of "Slides" in the print setup. Also, turn off the backgrounds (Tools&gt;Options&gt;Print&gt;UNcheck "Background Printing")!</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0" fill="hold"/>
                                        <p:tgtEl>
                                          <p:spTgt spid="41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107"/>
                </p:tgtEl>
              </p:cMediaNode>
            </p:video>
            <p:seq concurrent="1" nextAc="seek">
              <p:cTn id="8" restart="whenNotActive" fill="hold" evtFilter="cancelBubble" nodeType="interactiveSeq">
                <p:stCondLst>
                  <p:cond evt="onClick" delay="0">
                    <p:tgtEl>
                      <p:spTgt spid="41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7"/>
                                        </p:tgtEl>
                                      </p:cBhvr>
                                    </p:cmd>
                                  </p:childTnLst>
                                </p:cTn>
                              </p:par>
                            </p:childTnLst>
                          </p:cTn>
                        </p:par>
                      </p:childTnLst>
                    </p:cTn>
                  </p:par>
                </p:childTnLst>
              </p:cTn>
              <p:nextCondLst>
                <p:cond evt="onClick" delay="0">
                  <p:tgtEl>
                    <p:spTgt spid="410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304800"/>
            <a:ext cx="6553200" cy="1143000"/>
          </a:xfrm>
        </p:spPr>
        <p:txBody>
          <a:bodyPr/>
          <a:lstStyle/>
          <a:p>
            <a:r>
              <a:rPr lang="en-US" altLang="en-US" sz="4400">
                <a:solidFill>
                  <a:srgbClr val="FF9933"/>
                </a:solidFill>
                <a:latin typeface="Comic Sans MS" panose="030F0702030302020204" pitchFamily="66" charset="0"/>
              </a:rPr>
              <a:t>4. Physical Chemistry</a:t>
            </a:r>
          </a:p>
        </p:txBody>
      </p:sp>
      <p:sp>
        <p:nvSpPr>
          <p:cNvPr id="82947" name="Rectangle 3"/>
          <p:cNvSpPr>
            <a:spLocks noGrp="1" noChangeArrowheads="1"/>
          </p:cNvSpPr>
          <p:nvPr>
            <p:ph type="body" idx="1"/>
          </p:nvPr>
        </p:nvSpPr>
        <p:spPr>
          <a:xfrm>
            <a:off x="228600" y="1676400"/>
            <a:ext cx="3886200" cy="4800600"/>
          </a:xfrm>
        </p:spPr>
        <p:txBody>
          <a:bodyPr/>
          <a:lstStyle/>
          <a:p>
            <a:pPr>
              <a:lnSpc>
                <a:spcPct val="80000"/>
              </a:lnSpc>
            </a:pPr>
            <a:r>
              <a:rPr lang="en-US" altLang="en-US" sz="3200">
                <a:solidFill>
                  <a:srgbClr val="99FF99"/>
                </a:solidFill>
                <a:effectLst>
                  <a:outerShdw blurRad="38100" dist="38100" dir="2700000" algn="tl">
                    <a:srgbClr val="000000"/>
                  </a:outerShdw>
                </a:effectLst>
              </a:rPr>
              <a:t>Physical chemistry is the physics of chemistry… the forces of matter</a:t>
            </a:r>
          </a:p>
          <a:p>
            <a:pPr>
              <a:lnSpc>
                <a:spcPct val="80000"/>
              </a:lnSpc>
            </a:pPr>
            <a:r>
              <a:rPr lang="en-US" altLang="en-US" sz="3200">
                <a:solidFill>
                  <a:srgbClr val="99FF99"/>
                </a:solidFill>
                <a:effectLst>
                  <a:outerShdw blurRad="38100" dist="38100" dir="2700000" algn="tl">
                    <a:srgbClr val="000000"/>
                  </a:outerShdw>
                </a:effectLst>
              </a:rPr>
              <a:t>Much of p-chem is computational</a:t>
            </a:r>
          </a:p>
          <a:p>
            <a:pPr>
              <a:lnSpc>
                <a:spcPct val="80000"/>
              </a:lnSpc>
            </a:pPr>
            <a:r>
              <a:rPr lang="en-US" altLang="en-US" sz="3200">
                <a:solidFill>
                  <a:srgbClr val="99FF99"/>
                </a:solidFill>
                <a:effectLst>
                  <a:outerShdw blurRad="38100" dist="38100" dir="2700000" algn="tl">
                    <a:srgbClr val="000000"/>
                  </a:outerShdw>
                </a:effectLst>
              </a:rPr>
              <a:t>Develop theoretical ideas for new compounds</a:t>
            </a:r>
          </a:p>
        </p:txBody>
      </p:sp>
      <p:pic>
        <p:nvPicPr>
          <p:cNvPr id="82949" name="Picture 5" descr="pchem ne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33400"/>
            <a:ext cx="19304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physical computational 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52800"/>
            <a:ext cx="4813300" cy="3278188"/>
          </a:xfrm>
          <a:prstGeom prst="rect">
            <a:avLst/>
          </a:prstGeom>
          <a:noFill/>
          <a:extLst>
            <a:ext uri="{909E8E84-426E-40DD-AFC4-6F175D3DCCD1}">
              <a14:hiddenFill xmlns:a14="http://schemas.microsoft.com/office/drawing/2010/main">
                <a:solidFill>
                  <a:srgbClr val="FFFFFF"/>
                </a:solidFill>
              </a14:hiddenFill>
            </a:ext>
          </a:extLst>
        </p:spPr>
      </p:pic>
      <p:sp>
        <p:nvSpPr>
          <p:cNvPr id="82951" name="Text Box 7"/>
          <p:cNvSpPr txBox="1">
            <a:spLocks noChangeArrowheads="1"/>
          </p:cNvSpPr>
          <p:nvPr/>
        </p:nvSpPr>
        <p:spPr bwMode="auto">
          <a:xfrm>
            <a:off x="3810000" y="1524000"/>
            <a:ext cx="3124200" cy="94615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solidFill>
                  <a:schemeClr val="hlink"/>
                </a:solidFill>
              </a:rPr>
              <a:t/>
            </a:r>
            <a:br>
              <a:rPr lang="en-US" altLang="en-US" i="0">
                <a:solidFill>
                  <a:schemeClr val="hlink"/>
                </a:solidFill>
              </a:rPr>
            </a:br>
            <a:r>
              <a:rPr lang="en-US" altLang="en-US" sz="2000" b="0" i="0">
                <a:solidFill>
                  <a:schemeClr val="hlink"/>
                </a:solidFill>
                <a:latin typeface="Impact" panose="020B0806030902050204" pitchFamily="34" charset="0"/>
              </a:rPr>
              <a:t>HONK</a:t>
            </a:r>
            <a:r>
              <a:rPr lang="en-US" altLang="en-US" sz="2000" i="0">
                <a:solidFill>
                  <a:srgbClr val="FFFFFF"/>
                </a:solidFill>
                <a:latin typeface="Impact" panose="020B0806030902050204" pitchFamily="34" charset="0"/>
              </a:rPr>
              <a:t> </a:t>
            </a:r>
            <a:r>
              <a:rPr lang="en-US" altLang="en-US" sz="2000" b="0" i="0">
                <a:solidFill>
                  <a:srgbClr val="FFFFFF"/>
                </a:solidFill>
                <a:latin typeface="Impact" panose="020B0806030902050204" pitchFamily="34" charset="0"/>
              </a:rPr>
              <a:t>if you passed p-chem</a:t>
            </a:r>
            <a:r>
              <a:rPr lang="en-US" altLang="en-US" sz="2000" b="0" i="0">
                <a:solidFill>
                  <a:srgbClr val="FFFFFF"/>
                </a:solidFill>
              </a:rPr>
              <a:t/>
            </a:r>
            <a:br>
              <a:rPr lang="en-US" altLang="en-US" sz="2000" b="0" i="0">
                <a:solidFill>
                  <a:srgbClr val="FFFFFF"/>
                </a:solidFill>
              </a:rPr>
            </a:br>
            <a:endParaRPr lang="en-US" altLang="en-US" sz="2000" b="0" i="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1"/>
                                        </p:tgtEl>
                                        <p:attrNameLst>
                                          <p:attrName>style.visibility</p:attrName>
                                        </p:attrNameLst>
                                      </p:cBhvr>
                                      <p:to>
                                        <p:strVal val="visible"/>
                                      </p:to>
                                    </p:set>
                                    <p:animEffect transition="in" filter="box(in)">
                                      <p:cBhvr>
                                        <p:cTn id="12"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28600" y="304800"/>
            <a:ext cx="8686800" cy="1143000"/>
          </a:xfrm>
        </p:spPr>
        <p:txBody>
          <a:bodyPr/>
          <a:lstStyle/>
          <a:p>
            <a:r>
              <a:rPr lang="en-US" altLang="en-US" sz="4800">
                <a:solidFill>
                  <a:srgbClr val="FF9933"/>
                </a:solidFill>
                <a:latin typeface="Comic Sans MS" panose="030F0702030302020204" pitchFamily="66" charset="0"/>
              </a:rPr>
              <a:t>5. Analytical Chemistry</a:t>
            </a:r>
          </a:p>
        </p:txBody>
      </p:sp>
      <p:sp>
        <p:nvSpPr>
          <p:cNvPr id="84995" name="Rectangle 3"/>
          <p:cNvSpPr>
            <a:spLocks noGrp="1" noChangeArrowheads="1"/>
          </p:cNvSpPr>
          <p:nvPr>
            <p:ph type="body" idx="1"/>
          </p:nvPr>
        </p:nvSpPr>
        <p:spPr>
          <a:xfrm>
            <a:off x="228600" y="1676400"/>
            <a:ext cx="3657600" cy="4800600"/>
          </a:xfrm>
        </p:spPr>
        <p:txBody>
          <a:bodyPr/>
          <a:lstStyle/>
          <a:p>
            <a:r>
              <a:rPr lang="en-US" altLang="en-US" sz="2800">
                <a:solidFill>
                  <a:srgbClr val="99FF99"/>
                </a:solidFill>
                <a:effectLst>
                  <a:outerShdw blurRad="38100" dist="38100" dir="2700000" algn="tl">
                    <a:srgbClr val="000000"/>
                  </a:outerShdw>
                </a:effectLst>
              </a:rPr>
              <a:t>Analytical chemistry is the study of high precision measurement</a:t>
            </a:r>
          </a:p>
          <a:p>
            <a:r>
              <a:rPr lang="en-US" altLang="en-US" sz="2800">
                <a:solidFill>
                  <a:srgbClr val="99FF99"/>
                </a:solidFill>
                <a:effectLst>
                  <a:outerShdw blurRad="38100" dist="38100" dir="2700000" algn="tl">
                    <a:srgbClr val="000000"/>
                  </a:outerShdw>
                </a:effectLst>
              </a:rPr>
              <a:t>Find composition and identity of chemicals</a:t>
            </a:r>
          </a:p>
          <a:p>
            <a:r>
              <a:rPr lang="en-US" altLang="en-US" sz="2800">
                <a:solidFill>
                  <a:srgbClr val="99FF99"/>
                </a:solidFill>
                <a:effectLst>
                  <a:outerShdw blurRad="38100" dist="38100" dir="2700000" algn="tl">
                    <a:srgbClr val="000000"/>
                  </a:outerShdw>
                </a:effectLst>
              </a:rPr>
              <a:t>Forensics, quality control, medical tests</a:t>
            </a:r>
          </a:p>
        </p:txBody>
      </p:sp>
      <p:pic>
        <p:nvPicPr>
          <p:cNvPr id="84999" name="Picture 7" descr="analytical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71600"/>
            <a:ext cx="4329113" cy="3292475"/>
          </a:xfrm>
          <a:prstGeom prst="rect">
            <a:avLst/>
          </a:prstGeom>
          <a:noFill/>
          <a:extLst>
            <a:ext uri="{909E8E84-426E-40DD-AFC4-6F175D3DCCD1}">
              <a14:hiddenFill xmlns:a14="http://schemas.microsoft.com/office/drawing/2010/main">
                <a:solidFill>
                  <a:srgbClr val="FFFFFF"/>
                </a:solidFill>
              </a14:hiddenFill>
            </a:ext>
          </a:extLst>
        </p:spPr>
      </p:pic>
      <p:pic>
        <p:nvPicPr>
          <p:cNvPr id="85000" name="Picture 8" descr="c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3" y="4038600"/>
            <a:ext cx="1982787"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7924800" cy="838200"/>
          </a:xfrm>
          <a:noFill/>
          <a:ln/>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Types of Observations and Measurements</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66563" name="Rectangle 3"/>
          <p:cNvSpPr>
            <a:spLocks noGrp="1" noChangeArrowheads="1"/>
          </p:cNvSpPr>
          <p:nvPr>
            <p:ph type="body" idx="1"/>
          </p:nvPr>
        </p:nvSpPr>
        <p:spPr>
          <a:xfrm>
            <a:off x="914400" y="1752600"/>
            <a:ext cx="7162800" cy="4800600"/>
          </a:xfrm>
          <a:noFill/>
          <a:ln/>
          <a:extLst>
            <a:ext uri="{91240B29-F687-4F45-9708-019B960494DF}">
              <a14:hiddenLine xmlns:a14="http://schemas.microsoft.com/office/drawing/2010/main" w="25400">
                <a:solidFill>
                  <a:schemeClr val="tx1"/>
                </a:solidFill>
                <a:miter lim="800000"/>
                <a:headEnd/>
                <a:tailEnd/>
              </a14:hiddenLine>
            </a:ext>
          </a:extLst>
        </p:spPr>
        <p:txBody>
          <a:bodyPr/>
          <a:lstStyle/>
          <a:p>
            <a:r>
              <a:rPr lang="en-US" altLang="en-US" sz="3200">
                <a:solidFill>
                  <a:srgbClr val="FCFEB9"/>
                </a:solidFill>
                <a:effectLst>
                  <a:outerShdw blurRad="38100" dist="38100" dir="2700000" algn="tl">
                    <a:srgbClr val="000000"/>
                  </a:outerShdw>
                </a:effectLst>
                <a:latin typeface="Helvetica" panose="020B0604020202020204" pitchFamily="34" charset="0"/>
              </a:rPr>
              <a:t>We make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FFF00"/>
                </a:solidFill>
                <a:effectLst>
                  <a:outerShdw blurRad="38100" dist="38100" dir="2700000" algn="tl">
                    <a:srgbClr val="000000"/>
                  </a:outerShdw>
                </a:effectLst>
                <a:latin typeface="Helvetica" panose="020B0604020202020204" pitchFamily="34" charset="0"/>
              </a:rPr>
              <a:t>QUALITATIVE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CFEB9"/>
                </a:solidFill>
                <a:effectLst>
                  <a:outerShdw blurRad="38100" dist="38100" dir="2700000" algn="tl">
                    <a:srgbClr val="000000"/>
                  </a:outerShdw>
                </a:effectLst>
                <a:latin typeface="Helvetica" panose="020B0604020202020204" pitchFamily="34" charset="0"/>
              </a:rPr>
              <a:t>observations of reactions — changes in color and physical state.</a:t>
            </a:r>
          </a:p>
          <a:p>
            <a:r>
              <a:rPr lang="en-US" altLang="en-US" sz="3200">
                <a:solidFill>
                  <a:srgbClr val="FCFEB9"/>
                </a:solidFill>
                <a:effectLst>
                  <a:outerShdw blurRad="38100" dist="38100" dir="2700000" algn="tl">
                    <a:srgbClr val="000000"/>
                  </a:outerShdw>
                </a:effectLst>
                <a:latin typeface="Helvetica" panose="020B0604020202020204" pitchFamily="34" charset="0"/>
              </a:rPr>
              <a:t>We also make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FFF00"/>
                </a:solidFill>
                <a:effectLst>
                  <a:outerShdw blurRad="38100" dist="38100" dir="2700000" algn="tl">
                    <a:srgbClr val="000000"/>
                  </a:outerShdw>
                </a:effectLst>
                <a:latin typeface="Helvetica" panose="020B0604020202020204" pitchFamily="34" charset="0"/>
              </a:rPr>
              <a:t>QUANTITATIVE MEASUREMENTS</a:t>
            </a:r>
            <a:r>
              <a:rPr lang="en-US" altLang="en-US" sz="3200">
                <a:solidFill>
                  <a:srgbClr val="FCFEB9"/>
                </a:solidFill>
                <a:effectLst>
                  <a:outerShdw blurRad="38100" dist="38100" dir="2700000" algn="tl">
                    <a:srgbClr val="000000"/>
                  </a:outerShdw>
                </a:effectLst>
                <a:latin typeface="Helvetica" panose="020B0604020202020204" pitchFamily="34" charset="0"/>
              </a:rPr>
              <a:t>, which involve </a:t>
            </a:r>
            <a:r>
              <a:rPr lang="en-US" altLang="en-US" sz="3600">
                <a:solidFill>
                  <a:srgbClr val="FCFEB9"/>
                </a:solidFill>
                <a:effectLst>
                  <a:outerShdw blurRad="38100" dist="38100" dir="2700000" algn="tl">
                    <a:srgbClr val="000000"/>
                  </a:outerShdw>
                </a:effectLst>
                <a:latin typeface="Helvetica" panose="020B0604020202020204" pitchFamily="34" charset="0"/>
              </a:rPr>
              <a:t>numbers</a:t>
            </a:r>
            <a:r>
              <a:rPr lang="en-US" altLang="en-US" sz="3200">
                <a:solidFill>
                  <a:srgbClr val="FCFEB9"/>
                </a:solidFill>
                <a:effectLst>
                  <a:outerShdw blurRad="38100" dist="38100" dir="2700000" algn="tl">
                    <a:srgbClr val="000000"/>
                  </a:outerShdw>
                </a:effectLst>
                <a:latin typeface="Helvetica" panose="020B0604020202020204" pitchFamily="34" charset="0"/>
              </a:rPr>
              <a:t>.</a:t>
            </a:r>
          </a:p>
          <a:p>
            <a:pPr lvl="1"/>
            <a:r>
              <a:rPr lang="en-US" altLang="en-US" sz="3200">
                <a:solidFill>
                  <a:srgbClr val="FCFEB9"/>
                </a:solidFill>
                <a:effectLst>
                  <a:outerShdw blurRad="38100" dist="38100" dir="2700000" algn="tl">
                    <a:srgbClr val="000000"/>
                  </a:outerShdw>
                </a:effectLst>
                <a:latin typeface="Helvetica" panose="020B0604020202020204" pitchFamily="34" charset="0"/>
              </a:rPr>
              <a:t>Use</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00279F"/>
                </a:solidFill>
                <a:effectLst>
                  <a:outerShdw blurRad="38100" dist="38100" dir="2700000" algn="tl">
                    <a:srgbClr val="000000"/>
                  </a:outerShdw>
                </a:effectLst>
                <a:latin typeface="Helvetica" panose="020B0604020202020204" pitchFamily="34" charset="0"/>
              </a:rPr>
              <a:t>SI units</a:t>
            </a:r>
            <a:r>
              <a:rPr lang="en-US" altLang="en-US" sz="3200">
                <a:effectLst>
                  <a:outerShdw blurRad="38100" dist="38100" dir="2700000" algn="tl">
                    <a:srgbClr val="FFFFFF"/>
                  </a:outerShdw>
                </a:effectLst>
                <a:latin typeface="Helvetica" panose="020B0604020202020204" pitchFamily="34" charset="0"/>
              </a:rPr>
              <a:t> </a:t>
            </a:r>
            <a:r>
              <a:rPr lang="en-US" altLang="en-US" sz="3200">
                <a:solidFill>
                  <a:srgbClr val="FCFEB9"/>
                </a:solidFill>
                <a:effectLst>
                  <a:outerShdw blurRad="38100" dist="38100" dir="2700000" algn="tl">
                    <a:srgbClr val="000000"/>
                  </a:outerShdw>
                </a:effectLst>
                <a:latin typeface="Helvetica" panose="020B0604020202020204" pitchFamily="34" charset="0"/>
              </a:rPr>
              <a:t>— based on the metric system</a:t>
            </a:r>
          </a:p>
        </p:txBody>
      </p:sp>
      <p:sp>
        <p:nvSpPr>
          <p:cNvPr id="66564" name="Line 4"/>
          <p:cNvSpPr>
            <a:spLocks noChangeShapeType="1"/>
          </p:cNvSpPr>
          <p:nvPr/>
        </p:nvSpPr>
        <p:spPr bwMode="auto">
          <a:xfrm>
            <a:off x="685800" y="1600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 calcmode="lin" valueType="num">
                                      <p:cBhvr additive="base">
                                        <p:cTn id="17"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838200" y="381000"/>
            <a:ext cx="7924800" cy="838200"/>
          </a:xfrm>
          <a:noFill/>
          <a:ln/>
        </p:spPr>
        <p:txBody>
          <a:bodyPr/>
          <a:lstStyle/>
          <a:p>
            <a:r>
              <a:rPr lang="en-US" altLang="en-US" sz="4000">
                <a:solidFill>
                  <a:srgbClr val="EF9100"/>
                </a:solidFill>
                <a:effectLst>
                  <a:outerShdw blurRad="38100" dist="38100" dir="2700000" algn="tl">
                    <a:srgbClr val="000000"/>
                  </a:outerShdw>
                </a:effectLst>
                <a:latin typeface="Comic Sans MS" panose="030F0702030302020204" pitchFamily="66" charset="0"/>
              </a:rPr>
              <a:t>SI measurement</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92163" name="Rectangle 3"/>
          <p:cNvSpPr>
            <a:spLocks noGrp="1" noChangeArrowheads="1"/>
          </p:cNvSpPr>
          <p:nvPr>
            <p:ph type="body" idx="1"/>
          </p:nvPr>
        </p:nvSpPr>
        <p:spPr>
          <a:xfrm>
            <a:off x="304800" y="1371600"/>
            <a:ext cx="5257800" cy="5181600"/>
          </a:xfrm>
          <a:noFill/>
          <a:ln/>
          <a:extLst>
            <a:ext uri="{91240B29-F687-4F45-9708-019B960494DF}">
              <a14:hiddenLine xmlns:a14="http://schemas.microsoft.com/office/drawing/2010/main" w="25400">
                <a:solidFill>
                  <a:schemeClr val="tx1"/>
                </a:solidFill>
                <a:miter lim="800000"/>
                <a:headEnd/>
                <a:tailEnd/>
              </a14:hiddenLine>
            </a:ext>
          </a:extLst>
        </p:spPr>
        <p:txBody>
          <a:bodyPr/>
          <a:lstStyle/>
          <a:p>
            <a:pPr>
              <a:lnSpc>
                <a:spcPct val="80000"/>
              </a:lnSpc>
            </a:pPr>
            <a:r>
              <a:rPr lang="en-US" altLang="en-US">
                <a:solidFill>
                  <a:srgbClr val="FFFFFF"/>
                </a:solidFill>
                <a:effectLst>
                  <a:outerShdw blurRad="38100" dist="38100" dir="2700000" algn="tl">
                    <a:srgbClr val="000000"/>
                  </a:outerShdw>
                </a:effectLst>
              </a:rPr>
              <a:t>Le Système international d'unités</a:t>
            </a:r>
            <a:r>
              <a:rPr lang="en-US" altLang="en-US">
                <a:solidFill>
                  <a:srgbClr val="FFFFFF"/>
                </a:solidFill>
              </a:rPr>
              <a:t> </a:t>
            </a:r>
            <a:endParaRPr lang="en-US" altLang="en-US" sz="3200">
              <a:solidFill>
                <a:srgbClr val="FFFFFF"/>
              </a:solidFill>
              <a:effectLst>
                <a:outerShdw blurRad="38100" dist="38100" dir="2700000" algn="tl">
                  <a:srgbClr val="000000"/>
                </a:outerShdw>
              </a:effectLst>
              <a:latin typeface="Helvetica" panose="020B0604020202020204" pitchFamily="34" charset="0"/>
            </a:endParaRPr>
          </a:p>
          <a:p>
            <a:pPr>
              <a:lnSpc>
                <a:spcPct val="80000"/>
              </a:lnSpc>
            </a:pPr>
            <a:r>
              <a:rPr lang="en-US" altLang="en-US">
                <a:solidFill>
                  <a:srgbClr val="FFFFFF"/>
                </a:solidFill>
                <a:effectLst>
                  <a:outerShdw blurRad="38100" dist="38100" dir="2700000" algn="tl">
                    <a:srgbClr val="000000"/>
                  </a:outerShdw>
                </a:effectLst>
              </a:rPr>
              <a:t>The only countries that have not </a:t>
            </a:r>
            <a:r>
              <a:rPr lang="en-US" altLang="en-US" i="1">
                <a:solidFill>
                  <a:srgbClr val="FFFFFF"/>
                </a:solidFill>
                <a:effectLst>
                  <a:outerShdw blurRad="38100" dist="38100" dir="2700000" algn="tl">
                    <a:srgbClr val="000000"/>
                  </a:outerShdw>
                </a:effectLst>
              </a:rPr>
              <a:t>officially</a:t>
            </a:r>
            <a:r>
              <a:rPr lang="en-US" altLang="en-US">
                <a:solidFill>
                  <a:srgbClr val="FFFFFF"/>
                </a:solidFill>
                <a:effectLst>
                  <a:outerShdw blurRad="38100" dist="38100" dir="2700000" algn="tl">
                    <a:srgbClr val="000000"/>
                  </a:outerShdw>
                </a:effectLst>
              </a:rPr>
              <a:t> adopted SI are Liberia (in western Africa) and Myanmar (a.k.a. Burma, in SE Asia), but now these are reportedly using metric regularly</a:t>
            </a:r>
          </a:p>
          <a:p>
            <a:pPr>
              <a:lnSpc>
                <a:spcPct val="80000"/>
              </a:lnSpc>
            </a:pPr>
            <a:r>
              <a:rPr lang="en-US" altLang="en-US">
                <a:solidFill>
                  <a:srgbClr val="FFFFFF"/>
                </a:solidFill>
                <a:effectLst>
                  <a:outerShdw blurRad="38100" dist="38100" dir="2700000" algn="tl">
                    <a:srgbClr val="000000"/>
                  </a:outerShdw>
                </a:effectLst>
              </a:rPr>
              <a:t>Metrication is a process that does not happen all at once, but is rather a process that happens over time. </a:t>
            </a:r>
          </a:p>
          <a:p>
            <a:pPr>
              <a:lnSpc>
                <a:spcPct val="80000"/>
              </a:lnSpc>
            </a:pPr>
            <a:r>
              <a:rPr lang="en-US" altLang="en-US">
                <a:solidFill>
                  <a:srgbClr val="FFFFFF"/>
                </a:solidFill>
                <a:effectLst>
                  <a:outerShdw blurRad="38100" dist="38100" dir="2700000" algn="tl">
                    <a:srgbClr val="000000"/>
                  </a:outerShdw>
                </a:effectLst>
              </a:rPr>
              <a:t>Among countries with non-metric usage, the U.S. is the </a:t>
            </a:r>
            <a:r>
              <a:rPr lang="en-US" altLang="en-US" i="1">
                <a:solidFill>
                  <a:srgbClr val="FFFFFF"/>
                </a:solidFill>
                <a:effectLst>
                  <a:outerShdw blurRad="38100" dist="38100" dir="2700000" algn="tl">
                    <a:srgbClr val="000000"/>
                  </a:outerShdw>
                </a:effectLst>
              </a:rPr>
              <a:t>only country significantly holding out</a:t>
            </a:r>
            <a:r>
              <a:rPr lang="en-US" altLang="en-US">
                <a:solidFill>
                  <a:srgbClr val="FFFFFF"/>
                </a:solidFill>
                <a:effectLst>
                  <a:outerShdw blurRad="38100" dist="38100" dir="2700000" algn="tl">
                    <a:srgbClr val="000000"/>
                  </a:outerShdw>
                </a:effectLst>
              </a:rPr>
              <a:t>.</a:t>
            </a:r>
            <a:r>
              <a:rPr lang="en-US" altLang="en-US">
                <a:solidFill>
                  <a:srgbClr val="FFFFFF"/>
                </a:solidFill>
              </a:rPr>
              <a:t> </a:t>
            </a:r>
            <a:r>
              <a:rPr lang="en-US" altLang="en-US">
                <a:solidFill>
                  <a:srgbClr val="FFFFFF"/>
                </a:solidFill>
                <a:effectLst>
                  <a:outerShdw blurRad="38100" dist="38100" dir="2700000" algn="tl">
                    <a:srgbClr val="000000"/>
                  </a:outerShdw>
                </a:effectLst>
              </a:rPr>
              <a:t>The U.S. officially adopted SI in 1866.</a:t>
            </a:r>
          </a:p>
        </p:txBody>
      </p:sp>
      <p:sp>
        <p:nvSpPr>
          <p:cNvPr id="92164" name="Line 4"/>
          <p:cNvSpPr>
            <a:spLocks noChangeShapeType="1"/>
          </p:cNvSpPr>
          <p:nvPr/>
        </p:nvSpPr>
        <p:spPr bwMode="auto">
          <a:xfrm>
            <a:off x="304800" y="1219200"/>
            <a:ext cx="76962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2166" name="Picture 6" descr="outline-libe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1623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92170" name="Picture 10" descr="M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86188"/>
            <a:ext cx="3657600" cy="3071812"/>
          </a:xfrm>
          <a:prstGeom prst="rect">
            <a:avLst/>
          </a:prstGeom>
          <a:noFill/>
          <a:extLst>
            <a:ext uri="{909E8E84-426E-40DD-AFC4-6F175D3DCCD1}">
              <a14:hiddenFill xmlns:a14="http://schemas.microsoft.com/office/drawing/2010/main">
                <a:solidFill>
                  <a:srgbClr val="FFFFFF"/>
                </a:solidFill>
              </a14:hiddenFill>
            </a:ext>
          </a:extLst>
        </p:spPr>
      </p:pic>
      <p:sp>
        <p:nvSpPr>
          <p:cNvPr id="92171" name="Text Box 11"/>
          <p:cNvSpPr txBox="1">
            <a:spLocks noChangeArrowheads="1"/>
          </p:cNvSpPr>
          <p:nvPr/>
        </p:nvSpPr>
        <p:spPr bwMode="auto">
          <a:xfrm>
            <a:off x="5715000" y="3048000"/>
            <a:ext cx="30480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Information from U.S. Metric Association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anim calcmode="lin" valueType="num">
                                      <p:cBhvr additive="base">
                                        <p:cTn id="7"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228600" y="762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3200" b="0" i="0">
                <a:solidFill>
                  <a:srgbClr val="FFFF00"/>
                </a:solidFill>
                <a:effectLst>
                  <a:outerShdw blurRad="38100" dist="38100" dir="2700000" algn="tl">
                    <a:srgbClr val="000000"/>
                  </a:outerShdw>
                </a:effectLst>
              </a:rPr>
              <a:t>Chemistry In Action</a:t>
            </a:r>
          </a:p>
        </p:txBody>
      </p:sp>
      <p:sp>
        <p:nvSpPr>
          <p:cNvPr id="265219" name="Text Box 3"/>
          <p:cNvSpPr txBox="1">
            <a:spLocks noChangeArrowheads="1"/>
          </p:cNvSpPr>
          <p:nvPr/>
        </p:nvSpPr>
        <p:spPr bwMode="auto">
          <a:xfrm>
            <a:off x="190500" y="8128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400" b="0" i="0">
                <a:solidFill>
                  <a:srgbClr val="FFFFFF"/>
                </a:solidFill>
              </a:rPr>
              <a:t>On 9/23/99, $125,000,000 Mars Climate Orbiter entered Mars’ atmosphere 100 km lower than planned and was destroyed by heat.</a:t>
            </a:r>
          </a:p>
        </p:txBody>
      </p:sp>
      <p:pic>
        <p:nvPicPr>
          <p:cNvPr id="265221" name="Picture 5"/>
          <p:cNvPicPr>
            <a:picLocks noChangeAspect="1" noChangeArrowheads="1"/>
          </p:cNvPicPr>
          <p:nvPr/>
        </p:nvPicPr>
        <p:blipFill>
          <a:blip r:embed="rId2">
            <a:extLst>
              <a:ext uri="{28A0092B-C50C-407E-A947-70E740481C1C}">
                <a14:useLocalDpi xmlns:a14="http://schemas.microsoft.com/office/drawing/2010/main" val="0"/>
              </a:ext>
            </a:extLst>
          </a:blip>
          <a:srcRect l="17809" t="9998" r="18454"/>
          <a:stretch>
            <a:fillRect/>
          </a:stretch>
        </p:blipFill>
        <p:spPr bwMode="auto">
          <a:xfrm>
            <a:off x="0" y="2057400"/>
            <a:ext cx="4460875" cy="4724400"/>
          </a:xfrm>
          <a:prstGeom prst="rect">
            <a:avLst/>
          </a:prstGeom>
          <a:noFill/>
          <a:extLst>
            <a:ext uri="{909E8E84-426E-40DD-AFC4-6F175D3DCCD1}">
              <a14:hiddenFill xmlns:a14="http://schemas.microsoft.com/office/drawing/2010/main">
                <a:solidFill>
                  <a:srgbClr val="FFFFFF"/>
                </a:solidFill>
              </a14:hiddenFill>
            </a:ext>
          </a:extLst>
        </p:spPr>
      </p:pic>
      <p:sp>
        <p:nvSpPr>
          <p:cNvPr id="265222" name="Text Box 6"/>
          <p:cNvSpPr txBox="1">
            <a:spLocks noChangeArrowheads="1"/>
          </p:cNvSpPr>
          <p:nvPr/>
        </p:nvSpPr>
        <p:spPr bwMode="auto">
          <a:xfrm>
            <a:off x="5486400" y="2438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400" b="0" i="0">
                <a:solidFill>
                  <a:srgbClr val="FFFFFF"/>
                </a:solidFill>
              </a:rPr>
              <a:t>1 lb = 1 N</a:t>
            </a:r>
          </a:p>
        </p:txBody>
      </p:sp>
      <p:grpSp>
        <p:nvGrpSpPr>
          <p:cNvPr id="265223" name="Group 7"/>
          <p:cNvGrpSpPr>
            <a:grpSpLocks/>
          </p:cNvGrpSpPr>
          <p:nvPr/>
        </p:nvGrpSpPr>
        <p:grpSpPr bwMode="auto">
          <a:xfrm>
            <a:off x="6591300" y="2514600"/>
            <a:ext cx="241300" cy="304800"/>
            <a:chOff x="4152" y="1584"/>
            <a:chExt cx="152" cy="192"/>
          </a:xfrm>
        </p:grpSpPr>
        <p:sp>
          <p:nvSpPr>
            <p:cNvPr id="265224" name="Line 8"/>
            <p:cNvSpPr>
              <a:spLocks noChangeShapeType="1"/>
            </p:cNvSpPr>
            <p:nvPr/>
          </p:nvSpPr>
          <p:spPr bwMode="auto">
            <a:xfrm flipH="1">
              <a:off x="4152"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25" name="Line 9"/>
            <p:cNvSpPr>
              <a:spLocks noChangeShapeType="1"/>
            </p:cNvSpPr>
            <p:nvPr/>
          </p:nvSpPr>
          <p:spPr bwMode="auto">
            <a:xfrm>
              <a:off x="4160" y="1584"/>
              <a:ext cx="144"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226" name="Text Box 10"/>
          <p:cNvSpPr txBox="1">
            <a:spLocks noChangeArrowheads="1"/>
          </p:cNvSpPr>
          <p:nvPr/>
        </p:nvSpPr>
        <p:spPr bwMode="auto">
          <a:xfrm>
            <a:off x="5943600" y="2971800"/>
            <a:ext cx="192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400" b="0" i="0">
                <a:solidFill>
                  <a:srgbClr val="FFFFFF"/>
                </a:solidFill>
              </a:rPr>
              <a:t>1 lb = 4.45 N</a:t>
            </a:r>
          </a:p>
        </p:txBody>
      </p:sp>
      <p:sp>
        <p:nvSpPr>
          <p:cNvPr id="265227" name="Text Box 11"/>
          <p:cNvSpPr txBox="1">
            <a:spLocks noChangeArrowheads="1"/>
          </p:cNvSpPr>
          <p:nvPr/>
        </p:nvSpPr>
        <p:spPr bwMode="auto">
          <a:xfrm>
            <a:off x="4724400" y="3733800"/>
            <a:ext cx="4191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2400" b="0" i="0"/>
              <a:t>“This is going to be the cautionary tale that will be embedded into introduction to the metric system in elementary school, high school, and college science courses till the end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22"/>
                                        </p:tgtEl>
                                        <p:attrNameLst>
                                          <p:attrName>style.visibility</p:attrName>
                                        </p:attrNameLst>
                                      </p:cBhvr>
                                      <p:to>
                                        <p:strVal val="visible"/>
                                      </p:to>
                                    </p:set>
                                    <p:anim calcmode="lin" valueType="num">
                                      <p:cBhvr additive="base">
                                        <p:cTn id="7" dur="500" fill="hold"/>
                                        <p:tgtEl>
                                          <p:spTgt spid="265222"/>
                                        </p:tgtEl>
                                        <p:attrNameLst>
                                          <p:attrName>ppt_x</p:attrName>
                                        </p:attrNameLst>
                                      </p:cBhvr>
                                      <p:tavLst>
                                        <p:tav tm="0">
                                          <p:val>
                                            <p:strVal val="1+#ppt_w/2"/>
                                          </p:val>
                                        </p:tav>
                                        <p:tav tm="100000">
                                          <p:val>
                                            <p:strVal val="#ppt_x"/>
                                          </p:val>
                                        </p:tav>
                                      </p:tavLst>
                                    </p:anim>
                                    <p:anim calcmode="lin" valueType="num">
                                      <p:cBhvr additive="base">
                                        <p:cTn id="8" dur="500" fill="hold"/>
                                        <p:tgtEl>
                                          <p:spTgt spid="2652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2652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5226"/>
                                        </p:tgtEl>
                                        <p:attrNameLst>
                                          <p:attrName>style.visibility</p:attrName>
                                        </p:attrNameLst>
                                      </p:cBhvr>
                                      <p:to>
                                        <p:strVal val="visible"/>
                                      </p:to>
                                    </p:set>
                                    <p:anim calcmode="lin" valueType="num">
                                      <p:cBhvr additive="base">
                                        <p:cTn id="17" dur="500" fill="hold"/>
                                        <p:tgtEl>
                                          <p:spTgt spid="265226"/>
                                        </p:tgtEl>
                                        <p:attrNameLst>
                                          <p:attrName>ppt_x</p:attrName>
                                        </p:attrNameLst>
                                      </p:cBhvr>
                                      <p:tavLst>
                                        <p:tav tm="0">
                                          <p:val>
                                            <p:strVal val="1+#ppt_w/2"/>
                                          </p:val>
                                        </p:tav>
                                        <p:tav tm="100000">
                                          <p:val>
                                            <p:strVal val="#ppt_x"/>
                                          </p:val>
                                        </p:tav>
                                      </p:tavLst>
                                    </p:anim>
                                    <p:anim calcmode="lin" valueType="num">
                                      <p:cBhvr additive="base">
                                        <p:cTn id="18" dur="500" fill="hold"/>
                                        <p:tgtEl>
                                          <p:spTgt spid="2652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65227"/>
                                        </p:tgtEl>
                                        <p:attrNameLst>
                                          <p:attrName>style.visibility</p:attrName>
                                        </p:attrNameLst>
                                      </p:cBhvr>
                                      <p:to>
                                        <p:strVal val="visible"/>
                                      </p:to>
                                    </p:set>
                                    <p:anim calcmode="lin" valueType="num">
                                      <p:cBhvr>
                                        <p:cTn id="23" dur="500" fill="hold"/>
                                        <p:tgtEl>
                                          <p:spTgt spid="265227"/>
                                        </p:tgtEl>
                                        <p:attrNameLst>
                                          <p:attrName>ppt_w</p:attrName>
                                        </p:attrNameLst>
                                      </p:cBhvr>
                                      <p:tavLst>
                                        <p:tav tm="0">
                                          <p:val>
                                            <p:fltVal val="0"/>
                                          </p:val>
                                        </p:tav>
                                        <p:tav tm="100000">
                                          <p:val>
                                            <p:strVal val="#ppt_w"/>
                                          </p:val>
                                        </p:tav>
                                      </p:tavLst>
                                    </p:anim>
                                    <p:anim calcmode="lin" valueType="num">
                                      <p:cBhvr>
                                        <p:cTn id="24" dur="500" fill="hold"/>
                                        <p:tgtEl>
                                          <p:spTgt spid="265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autoUpdateAnimBg="0"/>
      <p:bldP spid="265226" grpId="0" autoUpdateAnimBg="0"/>
      <p:bldP spid="2652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447800" y="457200"/>
            <a:ext cx="6962775" cy="1143000"/>
          </a:xfrm>
          <a:ln w="38100">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Standards of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95235" name="Rectangle 3"/>
          <p:cNvSpPr>
            <a:spLocks noGrp="1" noChangeArrowheads="1"/>
          </p:cNvSpPr>
          <p:nvPr>
            <p:ph type="body" idx="1"/>
          </p:nvPr>
        </p:nvSpPr>
        <p:spPr>
          <a:xfrm>
            <a:off x="609600" y="1981200"/>
            <a:ext cx="8153400" cy="4572000"/>
          </a:xfrm>
        </p:spPr>
        <p:txBody>
          <a:bodyPr/>
          <a:lstStyle/>
          <a:p>
            <a:pPr>
              <a:buFontTx/>
              <a:buNone/>
            </a:pPr>
            <a:r>
              <a:rPr lang="en-US" altLang="en-US">
                <a:solidFill>
                  <a:srgbClr val="FFFFFF"/>
                </a:solidFill>
                <a:effectLst>
                  <a:outerShdw blurRad="38100" dist="38100" dir="2700000" algn="tl">
                    <a:srgbClr val="000000"/>
                  </a:outerShdw>
                </a:effectLst>
              </a:rPr>
              <a:t>	When we measure, we use a measuring tool to compare some dimension of an object to a standard.</a:t>
            </a:r>
          </a:p>
          <a:p>
            <a:pPr>
              <a:buFontTx/>
              <a:buNone/>
            </a:pPr>
            <a:endParaRPr lang="en-US" altLang="en-US" b="0">
              <a:solidFill>
                <a:srgbClr val="FFFFFF"/>
              </a:solidFill>
            </a:endParaRPr>
          </a:p>
        </p:txBody>
      </p:sp>
      <p:graphicFrame>
        <p:nvGraphicFramePr>
          <p:cNvPr id="95236" name="Object 4"/>
          <p:cNvGraphicFramePr>
            <a:graphicFrameLocks noChangeAspect="1"/>
          </p:cNvGraphicFramePr>
          <p:nvPr/>
        </p:nvGraphicFramePr>
        <p:xfrm>
          <a:off x="533400" y="3429000"/>
          <a:ext cx="2535238" cy="2743200"/>
        </p:xfrm>
        <a:graphic>
          <a:graphicData uri="http://schemas.openxmlformats.org/presentationml/2006/ole">
            <mc:AlternateContent xmlns:mc="http://schemas.openxmlformats.org/markup-compatibility/2006">
              <mc:Choice xmlns:v="urn:schemas-microsoft-com:vml" Requires="v">
                <p:oleObj spid="_x0000_s95240" name="Clip" r:id="rId4" imgW="1136160" imgH="1229400" progId="MS_ClipArt_Gallery.2">
                  <p:embed/>
                </p:oleObj>
              </mc:Choice>
              <mc:Fallback>
                <p:oleObj name="Clip" r:id="rId4" imgW="1136160" imgH="12294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25352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237" name="Text Box 5"/>
          <p:cNvSpPr txBox="1">
            <a:spLocks noChangeArrowheads="1"/>
          </p:cNvSpPr>
          <p:nvPr/>
        </p:nvSpPr>
        <p:spPr bwMode="auto">
          <a:xfrm>
            <a:off x="3657600" y="2743200"/>
            <a:ext cx="4800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FF00"/>
                </a:solidFill>
                <a:effectLst>
                  <a:outerShdw blurRad="38100" dist="38100" dir="2700000" algn="tl">
                    <a:srgbClr val="000000"/>
                  </a:outerShdw>
                </a:effectLst>
              </a:rPr>
              <a:t>For example, at one time the standard for length was the king’s foot.  What are some problems with this standard?</a:t>
            </a:r>
          </a:p>
        </p:txBody>
      </p:sp>
      <p:pic>
        <p:nvPicPr>
          <p:cNvPr id="95239" name="Picture 7" descr="Dunadd%20kings%20f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343400"/>
            <a:ext cx="2362200" cy="227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rPr>
              <a:t>What is Scientific Notation?</a:t>
            </a:r>
          </a:p>
        </p:txBody>
      </p:sp>
      <p:sp>
        <p:nvSpPr>
          <p:cNvPr id="230403"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Scientific notation is a way of expressing really big numbers or really small numbers.</a:t>
            </a:r>
          </a:p>
          <a:p>
            <a:r>
              <a:rPr lang="en-US" altLang="en-US" sz="3200">
                <a:solidFill>
                  <a:srgbClr val="F8F8F8"/>
                </a:solidFill>
                <a:effectLst>
                  <a:outerShdw blurRad="38100" dist="38100" dir="2700000" algn="tl">
                    <a:srgbClr val="000000"/>
                  </a:outerShdw>
                </a:effectLst>
              </a:rPr>
              <a:t>For very large and very small numbers, scientific notation is more concise.</a:t>
            </a:r>
          </a:p>
          <a:p>
            <a:endParaRPr lang="en-US" altLang="en-US" sz="3200">
              <a:solidFill>
                <a:srgbClr val="F8F8F8"/>
              </a:solidFill>
              <a:effectLst>
                <a:outerShdw blurRad="38100" dist="38100" dir="2700000" algn="tl">
                  <a:srgbClr val="000000"/>
                </a:outerShdw>
              </a:effectLst>
            </a:endParaRPr>
          </a:p>
          <a:p>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Scientific notation consists of two parts:</a:t>
            </a:r>
          </a:p>
        </p:txBody>
      </p:sp>
      <p:sp>
        <p:nvSpPr>
          <p:cNvPr id="232451" name="Rectangle 3"/>
          <p:cNvSpPr>
            <a:spLocks noGrp="1" noChangeArrowheads="1"/>
          </p:cNvSpPr>
          <p:nvPr>
            <p:ph type="body" idx="1"/>
          </p:nvPr>
        </p:nvSpPr>
        <p:spPr>
          <a:xfrm>
            <a:off x="1066800" y="1981200"/>
            <a:ext cx="7878763" cy="2362200"/>
          </a:xfrm>
        </p:spPr>
        <p:txBody>
          <a:bodyPr/>
          <a:lstStyle/>
          <a:p>
            <a:r>
              <a:rPr lang="en-US" altLang="en-US" sz="3600">
                <a:solidFill>
                  <a:srgbClr val="F8F8F8"/>
                </a:solidFill>
                <a:effectLst>
                  <a:outerShdw blurRad="38100" dist="38100" dir="2700000" algn="tl">
                    <a:srgbClr val="000000"/>
                  </a:outerShdw>
                </a:effectLst>
              </a:rPr>
              <a:t>A number between 1 and 10</a:t>
            </a:r>
          </a:p>
          <a:p>
            <a:pPr algn="ctr"/>
            <a:endParaRPr lang="en-US" altLang="en-US" sz="3600">
              <a:solidFill>
                <a:srgbClr val="F8F8F8"/>
              </a:solidFill>
              <a:effectLst>
                <a:outerShdw blurRad="38100" dist="38100" dir="2700000" algn="tl">
                  <a:srgbClr val="000000"/>
                </a:outerShdw>
              </a:effectLst>
            </a:endParaRPr>
          </a:p>
          <a:p>
            <a:r>
              <a:rPr lang="en-US" altLang="en-US" sz="3600">
                <a:solidFill>
                  <a:srgbClr val="F8F8F8"/>
                </a:solidFill>
                <a:effectLst>
                  <a:outerShdw blurRad="38100" dist="38100" dir="2700000" algn="tl">
                    <a:srgbClr val="000000"/>
                  </a:outerShdw>
                </a:effectLst>
              </a:rPr>
              <a:t>A power of 10</a:t>
            </a:r>
          </a:p>
          <a:p>
            <a:pPr algn="ctr">
              <a:buFontTx/>
              <a:buNone/>
            </a:pPr>
            <a:r>
              <a:rPr lang="en-US" altLang="en-US" sz="6600" b="0">
                <a:solidFill>
                  <a:srgbClr val="F8F8F8"/>
                </a:solidFill>
                <a:effectLst>
                  <a:outerShdw blurRad="38100" dist="38100" dir="2700000" algn="tl">
                    <a:srgbClr val="000000"/>
                  </a:outerShdw>
                </a:effectLst>
              </a:rPr>
              <a:t>N x 10</a:t>
            </a:r>
            <a:r>
              <a:rPr lang="en-US" altLang="en-US" sz="6600" b="0" baseline="30000">
                <a:solidFill>
                  <a:srgbClr val="F8F8F8"/>
                </a:solidFill>
                <a:effectLst>
                  <a:outerShdw blurRad="38100" dist="38100" dir="2700000" algn="tl">
                    <a:srgbClr val="000000"/>
                  </a:outerShdw>
                </a:effectLst>
              </a:rPr>
              <a:t>x</a:t>
            </a:r>
          </a:p>
          <a:p>
            <a:pPr algn="ctr">
              <a:buFontTx/>
              <a:buNone/>
            </a:pPr>
            <a:endParaRPr lang="en-US" altLang="en-US" sz="280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To change standard form to scientific notation…</a:t>
            </a:r>
          </a:p>
        </p:txBody>
      </p:sp>
      <p:sp>
        <p:nvSpPr>
          <p:cNvPr id="234499" name="Rectangle 3"/>
          <p:cNvSpPr>
            <a:spLocks noGrp="1" noChangeArrowheads="1"/>
          </p:cNvSpPr>
          <p:nvPr>
            <p:ph type="body" idx="1"/>
          </p:nvPr>
        </p:nvSpPr>
        <p:spPr/>
        <p:txBody>
          <a:bodyPr/>
          <a:lstStyle/>
          <a:p>
            <a:pPr>
              <a:lnSpc>
                <a:spcPct val="80000"/>
              </a:lnSpc>
            </a:pPr>
            <a:r>
              <a:rPr lang="en-US" altLang="en-US" sz="2800">
                <a:solidFill>
                  <a:srgbClr val="F8F8F8"/>
                </a:solidFill>
                <a:effectLst>
                  <a:outerShdw blurRad="38100" dist="38100" dir="2700000" algn="tl">
                    <a:srgbClr val="000000"/>
                  </a:outerShdw>
                </a:effectLst>
              </a:rPr>
              <a:t>Place the decimal point so that there is one non-zero digit to the left of the decimal point.</a:t>
            </a:r>
          </a:p>
          <a:p>
            <a:pPr>
              <a:lnSpc>
                <a:spcPct val="80000"/>
              </a:lnSpc>
            </a:pPr>
            <a:r>
              <a:rPr lang="en-US" altLang="en-US" sz="2800">
                <a:solidFill>
                  <a:srgbClr val="F8F8F8"/>
                </a:solidFill>
                <a:effectLst>
                  <a:outerShdw blurRad="38100" dist="38100" dir="2700000" algn="tl">
                    <a:srgbClr val="000000"/>
                  </a:outerShdw>
                </a:effectLst>
              </a:rPr>
              <a:t>Count the number of decimal places the decimal point has “moved” from the original number.  This will be the exponent on the 10.</a:t>
            </a:r>
          </a:p>
          <a:p>
            <a:pPr>
              <a:lnSpc>
                <a:spcPct val="80000"/>
              </a:lnSpc>
            </a:pPr>
            <a:r>
              <a:rPr lang="en-US" altLang="en-US" sz="2800">
                <a:solidFill>
                  <a:srgbClr val="F8F8F8"/>
                </a:solidFill>
                <a:effectLst>
                  <a:outerShdw blurRad="38100" dist="38100" dir="2700000" algn="tl">
                    <a:srgbClr val="000000"/>
                  </a:outerShdw>
                </a:effectLst>
              </a:rPr>
              <a:t>If the original number was less than 1, then the exponent is negative.  If the original number was greater than 1, then the exponent is positive.</a:t>
            </a:r>
          </a:p>
          <a:p>
            <a:pPr>
              <a:lnSpc>
                <a:spcPct val="80000"/>
              </a:lnSpc>
            </a:pPr>
            <a:endParaRPr lang="en-US" altLang="en-US" sz="28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Examples</a:t>
            </a:r>
          </a:p>
        </p:txBody>
      </p:sp>
      <p:sp>
        <p:nvSpPr>
          <p:cNvPr id="236547"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Given:  289,800,000</a:t>
            </a:r>
          </a:p>
          <a:p>
            <a:r>
              <a:rPr lang="en-US" altLang="en-US" sz="3200">
                <a:solidFill>
                  <a:srgbClr val="F8F8F8"/>
                </a:solidFill>
                <a:effectLst>
                  <a:outerShdw blurRad="38100" dist="38100" dir="2700000" algn="tl">
                    <a:srgbClr val="000000"/>
                  </a:outerShdw>
                </a:effectLst>
              </a:rPr>
              <a:t>Use:  2.898 (moved 8 places)</a:t>
            </a:r>
          </a:p>
          <a:p>
            <a:r>
              <a:rPr lang="en-US" altLang="en-US" sz="3200">
                <a:solidFill>
                  <a:srgbClr val="F8F8F8"/>
                </a:solidFill>
                <a:effectLst>
                  <a:outerShdw blurRad="38100" dist="38100" dir="2700000" algn="tl">
                    <a:srgbClr val="000000"/>
                  </a:outerShdw>
                </a:effectLst>
              </a:rPr>
              <a:t>Answer:</a:t>
            </a:r>
            <a:r>
              <a:rPr lang="en-US" altLang="en-US" sz="3200">
                <a:effectLst>
                  <a:outerShdw blurRad="38100" dist="38100" dir="2700000" algn="tl">
                    <a:srgbClr val="FFFFFF"/>
                  </a:outerShdw>
                </a:effectLst>
              </a:rPr>
              <a:t>  </a:t>
            </a:r>
            <a:r>
              <a:rPr lang="en-US" altLang="en-US" sz="3200" b="0">
                <a:solidFill>
                  <a:srgbClr val="FFFF00"/>
                </a:solidFill>
                <a:effectLst>
                  <a:outerShdw blurRad="38100" dist="38100" dir="2700000" algn="tl">
                    <a:srgbClr val="000000"/>
                  </a:outerShdw>
                </a:effectLst>
              </a:rPr>
              <a:t>2.898 x 10</a:t>
            </a:r>
            <a:r>
              <a:rPr lang="en-US" altLang="en-US" sz="3200" b="0" baseline="30000">
                <a:solidFill>
                  <a:srgbClr val="FFFF00"/>
                </a:solidFill>
                <a:effectLst>
                  <a:outerShdw blurRad="38100" dist="38100" dir="2700000" algn="tl">
                    <a:srgbClr val="000000"/>
                  </a:outerShdw>
                </a:effectLst>
              </a:rPr>
              <a:t>8</a:t>
            </a:r>
          </a:p>
          <a:p>
            <a:endParaRPr lang="en-US" altLang="en-US" sz="3200" b="0" baseline="30000">
              <a:solidFill>
                <a:srgbClr val="FFFF00"/>
              </a:solidFill>
              <a:effectLst>
                <a:outerShdw blurRad="38100" dist="38100" dir="2700000" algn="tl">
                  <a:srgbClr val="000000"/>
                </a:outerShdw>
              </a:effectLst>
            </a:endParaRPr>
          </a:p>
          <a:p>
            <a:r>
              <a:rPr lang="en-US" altLang="en-US" sz="3200">
                <a:solidFill>
                  <a:srgbClr val="F8F8F8"/>
                </a:solidFill>
                <a:effectLst>
                  <a:outerShdw blurRad="38100" dist="38100" dir="2700000" algn="tl">
                    <a:srgbClr val="000000"/>
                  </a:outerShdw>
                </a:effectLst>
              </a:rPr>
              <a:t>Given: 0.000567</a:t>
            </a:r>
          </a:p>
          <a:p>
            <a:r>
              <a:rPr lang="en-US" altLang="en-US" sz="3200">
                <a:solidFill>
                  <a:srgbClr val="F8F8F8"/>
                </a:solidFill>
                <a:effectLst>
                  <a:outerShdw blurRad="38100" dist="38100" dir="2700000" algn="tl">
                    <a:srgbClr val="000000"/>
                  </a:outerShdw>
                </a:effectLst>
              </a:rPr>
              <a:t>Use: 5.67 (moved 4 places)</a:t>
            </a:r>
          </a:p>
          <a:p>
            <a:r>
              <a:rPr lang="en-US" altLang="en-US" sz="3200">
                <a:solidFill>
                  <a:srgbClr val="F8F8F8"/>
                </a:solidFill>
                <a:effectLst>
                  <a:outerShdw blurRad="38100" dist="38100" dir="2700000" algn="tl">
                    <a:srgbClr val="000000"/>
                  </a:outerShdw>
                </a:effectLst>
              </a:rPr>
              <a:t>Answer:</a:t>
            </a:r>
            <a:r>
              <a:rPr lang="en-US" altLang="en-US" sz="3200">
                <a:effectLst>
                  <a:outerShdw blurRad="38100" dist="38100" dir="2700000" algn="tl">
                    <a:srgbClr val="FFFFFF"/>
                  </a:outerShdw>
                </a:effectLst>
              </a:rPr>
              <a:t> </a:t>
            </a:r>
            <a:r>
              <a:rPr lang="en-US" altLang="en-US" sz="3200">
                <a:solidFill>
                  <a:srgbClr val="FFFF00"/>
                </a:solidFill>
                <a:effectLst>
                  <a:outerShdw blurRad="38100" dist="38100" dir="2700000" algn="tl">
                    <a:srgbClr val="000000"/>
                  </a:outerShdw>
                </a:effectLst>
              </a:rPr>
              <a:t>5.67 x 10</a:t>
            </a:r>
            <a:r>
              <a:rPr lang="en-US" altLang="en-US" sz="3200" baseline="30000">
                <a:solidFill>
                  <a:srgbClr val="FFFF00"/>
                </a:solidFill>
                <a:effectLst>
                  <a:outerShdw blurRad="38100" dist="38100" dir="2700000" algn="tl">
                    <a:srgbClr val="000000"/>
                  </a:outerShdw>
                </a:effectLst>
              </a:rPr>
              <a:t>-4</a:t>
            </a:r>
            <a:endParaRPr lang="en-US" altLang="en-US" sz="3200">
              <a:solidFill>
                <a:srgbClr val="FFFF00"/>
              </a:solidFill>
              <a:effectLst>
                <a:outerShdw blurRad="38100" dist="38100" dir="2700000" algn="tl">
                  <a:srgbClr val="000000"/>
                </a:outerShdw>
              </a:effectLst>
            </a:endParaRPr>
          </a:p>
          <a:p>
            <a:pPr>
              <a:buFontTx/>
              <a:buNone/>
            </a:pPr>
            <a:endParaRPr lang="en-US" altLang="en-US" sz="3200" b="0" baseline="3000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noFill/>
          <a:ln/>
          <a:effectLst>
            <a:outerShdw dist="7184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endParaRPr lang="en-US" altLang="en-US" sz="480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a:noFill/>
          <a:ln/>
        </p:spPr>
        <p:txBody>
          <a:bodyPr/>
          <a:lstStyle/>
          <a:p>
            <a:r>
              <a:rPr lang="en-US" altLang="en-US" sz="3600">
                <a:solidFill>
                  <a:srgbClr val="FFFF00"/>
                </a:solidFill>
                <a:effectLst>
                  <a:outerShdw blurRad="38100" dist="38100" dir="2700000" algn="tl">
                    <a:srgbClr val="000000"/>
                  </a:outerShdw>
                </a:effectLst>
              </a:rPr>
              <a:t>CHEMICAL _____________</a:t>
            </a:r>
            <a:r>
              <a:rPr lang="en-US" altLang="en-US" sz="2800">
                <a:effectLst>
                  <a:outerShdw blurRad="38100" dist="38100" dir="2700000" algn="tl">
                    <a:srgbClr val="FFFFFF"/>
                  </a:outerShdw>
                </a:effectLst>
              </a:rPr>
              <a:t>  -  </a:t>
            </a:r>
          </a:p>
          <a:p>
            <a:pPr lvl="1"/>
            <a:r>
              <a:rPr lang="en-US" altLang="en-US" sz="2400">
                <a:solidFill>
                  <a:srgbClr val="F8F8F8"/>
                </a:solidFill>
                <a:effectLst>
                  <a:outerShdw blurRad="38100" dist="38100" dir="2700000" algn="tl">
                    <a:srgbClr val="000000"/>
                  </a:outerShdw>
                </a:effectLst>
              </a:rPr>
              <a:t>pure substances that cannot be decomposed by ordinary means to other substances.</a:t>
            </a:r>
            <a:endParaRPr lang="en-US" altLang="en-US" sz="2000">
              <a:solidFill>
                <a:srgbClr val="F8F8F8"/>
              </a:solidFill>
              <a:effectLst>
                <a:outerShdw blurRad="38100" dist="38100" dir="2700000" algn="tl">
                  <a:srgbClr val="000000"/>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Sodium</a:t>
            </a:r>
          </a:p>
        </p:txBody>
      </p:sp>
      <p:pic>
        <p:nvPicPr>
          <p:cNvPr id="717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Aluminum</a:t>
            </a:r>
          </a:p>
        </p:txBody>
      </p:sp>
      <p:pic>
        <p:nvPicPr>
          <p:cNvPr id="7176"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To change scientific notation to standard form…</a:t>
            </a:r>
          </a:p>
        </p:txBody>
      </p:sp>
      <p:sp>
        <p:nvSpPr>
          <p:cNvPr id="240643" name="Rectangle 3"/>
          <p:cNvSpPr>
            <a:spLocks noGrp="1" noChangeArrowheads="1"/>
          </p:cNvSpPr>
          <p:nvPr>
            <p:ph type="body" idx="1"/>
          </p:nvPr>
        </p:nvSpPr>
        <p:spPr/>
        <p:txBody>
          <a:bodyPr/>
          <a:lstStyle/>
          <a:p>
            <a:r>
              <a:rPr lang="en-US" altLang="en-US" sz="3200">
                <a:solidFill>
                  <a:srgbClr val="F8F8F8"/>
                </a:solidFill>
                <a:effectLst>
                  <a:outerShdw blurRad="38100" dist="38100" dir="2700000" algn="tl">
                    <a:srgbClr val="000000"/>
                  </a:outerShdw>
                </a:effectLst>
              </a:rPr>
              <a:t>Simply move the decimal point to the right for positive exponent 10.  </a:t>
            </a:r>
          </a:p>
          <a:p>
            <a:r>
              <a:rPr lang="en-US" altLang="en-US" sz="3200">
                <a:solidFill>
                  <a:srgbClr val="F8F8F8"/>
                </a:solidFill>
                <a:effectLst>
                  <a:outerShdw blurRad="38100" dist="38100" dir="2700000" algn="tl">
                    <a:srgbClr val="000000"/>
                  </a:outerShdw>
                </a:effectLst>
              </a:rPr>
              <a:t>Move the decimal point to the left for negative exponent 10.</a:t>
            </a:r>
          </a:p>
          <a:p>
            <a:endParaRPr lang="en-US" altLang="en-US" sz="3200">
              <a:solidFill>
                <a:srgbClr val="F8F8F8"/>
              </a:solidFill>
              <a:effectLst>
                <a:outerShdw blurRad="38100" dist="38100" dir="2700000" algn="tl">
                  <a:srgbClr val="000000"/>
                </a:outerShdw>
              </a:effectLst>
            </a:endParaRPr>
          </a:p>
          <a:p>
            <a:pPr algn="ctr">
              <a:buFontTx/>
              <a:buNone/>
            </a:pPr>
            <a:r>
              <a:rPr lang="en-US" altLang="en-US" sz="3200">
                <a:solidFill>
                  <a:srgbClr val="F8F8F8"/>
                </a:solidFill>
                <a:effectLst>
                  <a:outerShdw blurRad="38100" dist="38100" dir="2700000" algn="tl">
                    <a:srgbClr val="000000"/>
                  </a:outerShdw>
                </a:effectLst>
              </a:rPr>
              <a:t>(Use zeros to fill in places.)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Example</a:t>
            </a:r>
          </a:p>
        </p:txBody>
      </p:sp>
      <p:sp>
        <p:nvSpPr>
          <p:cNvPr id="241667" name="Rectangle 3"/>
          <p:cNvSpPr>
            <a:spLocks noGrp="1" noChangeArrowheads="1"/>
          </p:cNvSpPr>
          <p:nvPr>
            <p:ph type="body" idx="1"/>
          </p:nvPr>
        </p:nvSpPr>
        <p:spPr>
          <a:xfrm>
            <a:off x="990600" y="1981200"/>
            <a:ext cx="7620000" cy="4114800"/>
          </a:xfrm>
        </p:spPr>
        <p:txBody>
          <a:bodyPr/>
          <a:lstStyle/>
          <a:p>
            <a:r>
              <a:rPr lang="en-US" altLang="en-US" sz="3200">
                <a:solidFill>
                  <a:srgbClr val="F8F8F8"/>
                </a:solidFill>
                <a:effectLst>
                  <a:outerShdw blurRad="38100" dist="38100" dir="2700000" algn="tl">
                    <a:srgbClr val="000000"/>
                  </a:outerShdw>
                </a:effectLst>
              </a:rPr>
              <a:t>Given: 5.093 x 10</a:t>
            </a:r>
            <a:r>
              <a:rPr lang="en-US" altLang="en-US" sz="3200" baseline="30000">
                <a:solidFill>
                  <a:srgbClr val="F8F8F8"/>
                </a:solidFill>
                <a:effectLst>
                  <a:outerShdw blurRad="38100" dist="38100" dir="2700000" algn="tl">
                    <a:srgbClr val="000000"/>
                  </a:outerShdw>
                </a:effectLst>
              </a:rPr>
              <a:t>6</a:t>
            </a:r>
          </a:p>
          <a:p>
            <a:r>
              <a:rPr lang="en-US" altLang="en-US" sz="3200">
                <a:solidFill>
                  <a:srgbClr val="F8F8F8"/>
                </a:solidFill>
                <a:effectLst>
                  <a:outerShdw blurRad="38100" dist="38100" dir="2700000" algn="tl">
                    <a:srgbClr val="000000"/>
                  </a:outerShdw>
                </a:effectLst>
              </a:rPr>
              <a:t>Answer:  </a:t>
            </a:r>
            <a:r>
              <a:rPr lang="en-US" altLang="en-US" sz="3200" b="0">
                <a:solidFill>
                  <a:srgbClr val="FFFF00"/>
                </a:solidFill>
                <a:effectLst>
                  <a:outerShdw blurRad="38100" dist="38100" dir="2700000" algn="tl">
                    <a:srgbClr val="000000"/>
                  </a:outerShdw>
                </a:effectLst>
              </a:rPr>
              <a:t>5,093,000</a:t>
            </a:r>
            <a:r>
              <a:rPr lang="en-US" altLang="en-US" sz="3200">
                <a:solidFill>
                  <a:srgbClr val="F8F8F8"/>
                </a:solidFill>
                <a:effectLst>
                  <a:outerShdw blurRad="38100" dist="38100" dir="2700000" algn="tl">
                    <a:srgbClr val="000000"/>
                  </a:outerShdw>
                </a:effectLst>
              </a:rPr>
              <a:t> (moved 6 places to the right)</a:t>
            </a:r>
          </a:p>
          <a:p>
            <a:endParaRPr lang="en-US" altLang="en-US" sz="3200">
              <a:solidFill>
                <a:srgbClr val="F8F8F8"/>
              </a:solidFill>
              <a:effectLst>
                <a:outerShdw blurRad="38100" dist="38100" dir="2700000" algn="tl">
                  <a:srgbClr val="000000"/>
                </a:outerShdw>
              </a:effectLst>
            </a:endParaRPr>
          </a:p>
          <a:p>
            <a:r>
              <a:rPr lang="en-US" altLang="en-US" sz="3200">
                <a:solidFill>
                  <a:srgbClr val="F8F8F8"/>
                </a:solidFill>
                <a:effectLst>
                  <a:outerShdw blurRad="38100" dist="38100" dir="2700000" algn="tl">
                    <a:srgbClr val="000000"/>
                  </a:outerShdw>
                </a:effectLst>
              </a:rPr>
              <a:t>Given:  1.976 x 10</a:t>
            </a:r>
            <a:r>
              <a:rPr lang="en-US" altLang="en-US" sz="3200" baseline="30000">
                <a:solidFill>
                  <a:srgbClr val="F8F8F8"/>
                </a:solidFill>
                <a:effectLst>
                  <a:outerShdw blurRad="38100" dist="38100" dir="2700000" algn="tl">
                    <a:srgbClr val="000000"/>
                  </a:outerShdw>
                </a:effectLst>
              </a:rPr>
              <a:t>-4</a:t>
            </a:r>
          </a:p>
          <a:p>
            <a:r>
              <a:rPr lang="en-US" altLang="en-US" sz="3200">
                <a:solidFill>
                  <a:srgbClr val="F8F8F8"/>
                </a:solidFill>
                <a:effectLst>
                  <a:outerShdw blurRad="38100" dist="38100" dir="2700000" algn="tl">
                    <a:srgbClr val="000000"/>
                  </a:outerShdw>
                </a:effectLst>
              </a:rPr>
              <a:t>Answer:  </a:t>
            </a:r>
            <a:r>
              <a:rPr lang="en-US" altLang="en-US" sz="3200" b="0">
                <a:solidFill>
                  <a:srgbClr val="FFFF00"/>
                </a:solidFill>
                <a:effectLst>
                  <a:outerShdw blurRad="38100" dist="38100" dir="2700000" algn="tl">
                    <a:srgbClr val="000000"/>
                  </a:outerShdw>
                </a:effectLst>
              </a:rPr>
              <a:t>0.0001976</a:t>
            </a:r>
            <a:r>
              <a:rPr lang="en-US" altLang="en-US" sz="3200">
                <a:solidFill>
                  <a:srgbClr val="F8F8F8"/>
                </a:solidFill>
                <a:effectLst>
                  <a:outerShdw blurRad="38100" dist="38100" dir="2700000" algn="tl">
                    <a:srgbClr val="000000"/>
                  </a:outerShdw>
                </a:effectLst>
              </a:rPr>
              <a:t> (moved 4 places to the left)</a:t>
            </a:r>
          </a:p>
          <a:p>
            <a:pPr>
              <a:buFontTx/>
              <a:buNone/>
            </a:pPr>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990600" y="0"/>
            <a:ext cx="7162800" cy="1143000"/>
          </a:xfrm>
        </p:spPr>
        <p:txBody>
          <a:bodyPr/>
          <a:lstStyle/>
          <a:p>
            <a:r>
              <a:rPr lang="en-US" altLang="en-US">
                <a:solidFill>
                  <a:srgbClr val="FF6600"/>
                </a:solidFill>
                <a:latin typeface="Comic Sans MS" panose="030F0702030302020204" pitchFamily="66" charset="0"/>
              </a:rPr>
              <a:t>Learning Check</a:t>
            </a:r>
          </a:p>
        </p:txBody>
      </p:sp>
      <p:sp>
        <p:nvSpPr>
          <p:cNvPr id="245763" name="Rectangle 3"/>
          <p:cNvSpPr>
            <a:spLocks noGrp="1" noChangeArrowheads="1"/>
          </p:cNvSpPr>
          <p:nvPr>
            <p:ph type="body" idx="1"/>
          </p:nvPr>
        </p:nvSpPr>
        <p:spPr>
          <a:xfrm>
            <a:off x="990600" y="1371600"/>
            <a:ext cx="7162800" cy="4724400"/>
          </a:xfrm>
        </p:spPr>
        <p:txBody>
          <a:bodyPr/>
          <a:lstStyle/>
          <a:p>
            <a:pPr marL="457200" indent="-457200"/>
            <a:r>
              <a:rPr lang="en-US" altLang="en-US" sz="3200">
                <a:solidFill>
                  <a:srgbClr val="F8F8F8"/>
                </a:solidFill>
                <a:effectLst>
                  <a:outerShdw blurRad="38100" dist="38100" dir="2700000" algn="tl">
                    <a:srgbClr val="000000"/>
                  </a:outerShdw>
                </a:effectLst>
              </a:rPr>
              <a:t>Express these numbers in Scientific Notation:</a:t>
            </a:r>
          </a:p>
          <a:p>
            <a:pPr marL="457200" indent="-457200">
              <a:buFontTx/>
              <a:buNone/>
            </a:pPr>
            <a:endParaRPr lang="en-US" altLang="en-US" sz="3200">
              <a:solidFill>
                <a:srgbClr val="F8F8F8"/>
              </a:solidFill>
              <a:effectLst>
                <a:outerShdw blurRad="38100" dist="38100" dir="2700000" algn="tl">
                  <a:srgbClr val="000000"/>
                </a:outerShdw>
              </a:effectLst>
            </a:endParaRPr>
          </a:p>
          <a:p>
            <a:pPr marL="457200" indent="-457200">
              <a:buFontTx/>
              <a:buAutoNum type="arabicParenR"/>
            </a:pPr>
            <a:r>
              <a:rPr lang="en-US" altLang="en-US" sz="3200">
                <a:solidFill>
                  <a:srgbClr val="F8F8F8"/>
                </a:solidFill>
                <a:effectLst>
                  <a:outerShdw blurRad="38100" dist="38100" dir="2700000" algn="tl">
                    <a:srgbClr val="000000"/>
                  </a:outerShdw>
                </a:effectLst>
              </a:rPr>
              <a:t>  405789</a:t>
            </a:r>
          </a:p>
          <a:p>
            <a:pPr marL="457200" indent="-457200">
              <a:buFontTx/>
              <a:buAutoNum type="arabicParenR"/>
            </a:pPr>
            <a:r>
              <a:rPr lang="en-US" altLang="en-US" sz="3200">
                <a:solidFill>
                  <a:srgbClr val="F8F8F8"/>
                </a:solidFill>
                <a:effectLst>
                  <a:outerShdw blurRad="38100" dist="38100" dir="2700000" algn="tl">
                    <a:srgbClr val="000000"/>
                  </a:outerShdw>
                </a:effectLst>
              </a:rPr>
              <a:t>  0.003872</a:t>
            </a:r>
          </a:p>
          <a:p>
            <a:pPr marL="457200" indent="-457200">
              <a:buFontTx/>
              <a:buAutoNum type="arabicParenR"/>
            </a:pPr>
            <a:r>
              <a:rPr lang="en-US" altLang="en-US" sz="3200">
                <a:solidFill>
                  <a:srgbClr val="F8F8F8"/>
                </a:solidFill>
                <a:effectLst>
                  <a:outerShdw blurRad="38100" dist="38100" dir="2700000" algn="tl">
                    <a:srgbClr val="000000"/>
                  </a:outerShdw>
                </a:effectLst>
              </a:rPr>
              <a:t>  3000000000</a:t>
            </a:r>
          </a:p>
          <a:p>
            <a:pPr marL="457200" indent="-457200">
              <a:buFontTx/>
              <a:buAutoNum type="arabicParenR"/>
            </a:pPr>
            <a:r>
              <a:rPr lang="en-US" altLang="en-US" sz="3200">
                <a:solidFill>
                  <a:srgbClr val="F8F8F8"/>
                </a:solidFill>
                <a:effectLst>
                  <a:outerShdw blurRad="38100" dist="38100" dir="2700000" algn="tl">
                    <a:srgbClr val="000000"/>
                  </a:outerShdw>
                </a:effectLst>
              </a:rPr>
              <a:t>  2</a:t>
            </a:r>
          </a:p>
          <a:p>
            <a:pPr marL="457200" indent="-457200">
              <a:buFontTx/>
              <a:buAutoNum type="arabicParenR"/>
            </a:pPr>
            <a:r>
              <a:rPr lang="en-US" altLang="en-US" sz="3200">
                <a:solidFill>
                  <a:srgbClr val="F8F8F8"/>
                </a:solidFill>
                <a:effectLst>
                  <a:outerShdw blurRad="38100" dist="38100" dir="2700000" algn="tl">
                    <a:srgbClr val="000000"/>
                  </a:outerShdw>
                </a:effectLst>
              </a:rPr>
              <a:t>  0.478260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81000" y="609600"/>
            <a:ext cx="8458200" cy="1143000"/>
          </a:xfrm>
          <a:ln w="38100">
            <a:solidFill>
              <a:schemeClr val="hlink"/>
            </a:solidFill>
            <a:miter lim="800000"/>
            <a:headEnd/>
            <a:tailEnd/>
          </a:ln>
        </p:spPr>
        <p:txBody>
          <a:bodyPr/>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Stating a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104451" name="Rectangle 3"/>
          <p:cNvSpPr>
            <a:spLocks noGrp="1" noChangeArrowheads="1"/>
          </p:cNvSpPr>
          <p:nvPr>
            <p:ph type="body" idx="1"/>
          </p:nvPr>
        </p:nvSpPr>
        <p:spPr>
          <a:xfrm>
            <a:off x="381000" y="1981200"/>
            <a:ext cx="8458200" cy="4495800"/>
          </a:xfrm>
        </p:spPr>
        <p:txBody>
          <a:bodyPr/>
          <a:lstStyle/>
          <a:p>
            <a:pPr algn="ctr">
              <a:lnSpc>
                <a:spcPct val="170000"/>
              </a:lnSpc>
              <a:buClr>
                <a:srgbClr val="66FF33"/>
              </a:buClr>
              <a:buSzPct val="115000"/>
              <a:buFont typeface="Symbol" panose="05050102010706020507" pitchFamily="18" charset="2"/>
              <a:buNone/>
            </a:pPr>
            <a:r>
              <a:rPr lang="en-US" altLang="en-US" sz="3200" b="0">
                <a:solidFill>
                  <a:srgbClr val="FFFFFF"/>
                </a:solidFill>
                <a:effectLst>
                  <a:outerShdw blurRad="38100" dist="38100" dir="2700000" algn="tl">
                    <a:srgbClr val="000000"/>
                  </a:outerShdw>
                </a:effectLst>
              </a:rPr>
              <a:t>In every measurement there is a</a:t>
            </a:r>
          </a:p>
          <a:p>
            <a:pPr algn="ctr">
              <a:lnSpc>
                <a:spcPct val="170000"/>
              </a:lnSpc>
              <a:buClr>
                <a:srgbClr val="66FF33"/>
              </a:buClr>
              <a:buSzPct val="115000"/>
              <a:buFont typeface="Symbol" panose="05050102010706020507" pitchFamily="18" charset="2"/>
              <a:buChar char="¨"/>
            </a:pPr>
            <a:r>
              <a:rPr lang="en-US" altLang="en-US" sz="3200" b="0">
                <a:solidFill>
                  <a:srgbClr val="66FF33"/>
                </a:solidFill>
                <a:effectLst>
                  <a:outerShdw blurRad="38100" dist="38100" dir="2700000" algn="tl">
                    <a:srgbClr val="000000"/>
                  </a:outerShdw>
                </a:effectLst>
              </a:rPr>
              <a:t>Number </a:t>
            </a:r>
            <a:r>
              <a:rPr lang="en-US" altLang="en-US" sz="3200" b="0" i="1">
                <a:solidFill>
                  <a:srgbClr val="FFFFFF"/>
                </a:solidFill>
                <a:effectLst>
                  <a:outerShdw blurRad="38100" dist="38100" dir="2700000" algn="tl">
                    <a:srgbClr val="000000"/>
                  </a:outerShdw>
                </a:effectLst>
              </a:rPr>
              <a:t>followed by a </a:t>
            </a:r>
          </a:p>
          <a:p>
            <a:pPr algn="ctr">
              <a:lnSpc>
                <a:spcPct val="170000"/>
              </a:lnSpc>
              <a:buClr>
                <a:srgbClr val="66FF33"/>
              </a:buClr>
              <a:buSzPct val="115000"/>
              <a:buFont typeface="Symbol" panose="05050102010706020507" pitchFamily="18" charset="2"/>
              <a:buChar char="¨"/>
            </a:pPr>
            <a:r>
              <a:rPr lang="en-US" altLang="en-US" sz="3200" b="0">
                <a:solidFill>
                  <a:srgbClr val="66FF33"/>
                </a:solidFill>
                <a:effectLst>
                  <a:outerShdw blurRad="38100" dist="38100" dir="2700000" algn="tl">
                    <a:srgbClr val="000000"/>
                  </a:outerShdw>
                </a:effectLst>
              </a:rPr>
              <a:t> Unit </a:t>
            </a:r>
            <a:r>
              <a:rPr lang="en-US" altLang="en-US" sz="3200" b="0">
                <a:solidFill>
                  <a:srgbClr val="FFFFFF"/>
                </a:solidFill>
                <a:effectLst>
                  <a:outerShdw blurRad="38100" dist="38100" dir="2700000" algn="tl">
                    <a:srgbClr val="000000"/>
                  </a:outerShdw>
                </a:effectLst>
              </a:rPr>
              <a:t>from a measuring device</a:t>
            </a:r>
          </a:p>
          <a:p>
            <a:pPr algn="ctr">
              <a:lnSpc>
                <a:spcPct val="170000"/>
              </a:lnSpc>
              <a:buClr>
                <a:srgbClr val="66FF33"/>
              </a:buClr>
              <a:buSzPct val="115000"/>
              <a:buFont typeface="Symbol" panose="05050102010706020507" pitchFamily="18" charset="2"/>
              <a:buNone/>
            </a:pPr>
            <a:r>
              <a:rPr lang="en-US" altLang="en-US" b="0">
                <a:solidFill>
                  <a:srgbClr val="FFFFFF"/>
                </a:solidFill>
                <a:effectLst>
                  <a:outerShdw blurRad="38100" dist="38100" dir="2700000" algn="tl">
                    <a:srgbClr val="000000"/>
                  </a:outerShdw>
                </a:effectLst>
              </a:rPr>
              <a:t>The number should also be as precise as the measurement!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457200"/>
            <a:ext cx="7924800" cy="838200"/>
          </a:xfrm>
          <a:noFill/>
          <a:ln/>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UNITS OF MEASUREMENT</a:t>
            </a:r>
            <a:endParaRPr lang="en-US" altLang="en-US" sz="4400">
              <a:solidFill>
                <a:srgbClr val="EF9100"/>
              </a:solidFill>
              <a:effectLst>
                <a:outerShdw blurRad="38100" dist="38100" dir="2700000" algn="tl">
                  <a:srgbClr val="000000"/>
                </a:outerShdw>
              </a:effectLst>
              <a:latin typeface="Helvetica" panose="020B0604020202020204" pitchFamily="34" charset="0"/>
            </a:endParaRPr>
          </a:p>
        </p:txBody>
      </p:sp>
      <p:sp>
        <p:nvSpPr>
          <p:cNvPr id="67587" name="Rectangle 3"/>
          <p:cNvSpPr>
            <a:spLocks noGrp="1" noChangeArrowheads="1"/>
          </p:cNvSpPr>
          <p:nvPr>
            <p:ph type="body" idx="1"/>
          </p:nvPr>
        </p:nvSpPr>
        <p:spPr>
          <a:xfrm>
            <a:off x="914400" y="1524000"/>
            <a:ext cx="7620000" cy="5029200"/>
          </a:xfrm>
          <a:solidFill>
            <a:schemeClr val="folHlink">
              <a:alpha val="47000"/>
            </a:schemeClr>
          </a:solidFill>
          <a:ln/>
          <a:extLst>
            <a:ext uri="{91240B29-F687-4F45-9708-019B960494DF}">
              <a14:hiddenLine xmlns:a14="http://schemas.microsoft.com/office/drawing/2010/main" w="25400">
                <a:solidFill>
                  <a:schemeClr val="tx1"/>
                </a:solidFill>
                <a:miter lim="800000"/>
                <a:headEnd/>
                <a:tailEnd/>
              </a14:hiddenLine>
            </a:ext>
          </a:extLst>
        </p:spPr>
        <p:txBody>
          <a:bodyPr/>
          <a:lstStyle/>
          <a:p>
            <a:pPr>
              <a:buFontTx/>
              <a:buNone/>
            </a:pPr>
            <a:r>
              <a:rPr lang="en-US" altLang="en-US" sz="3200">
                <a:effectLst>
                  <a:outerShdw blurRad="38100" dist="38100" dir="2700000" algn="tl">
                    <a:srgbClr val="FFFFFF"/>
                  </a:outerShdw>
                </a:effectLst>
                <a:latin typeface="Helvetica" panose="020B0604020202020204" pitchFamily="34" charset="0"/>
              </a:rPr>
              <a:t>Use </a:t>
            </a:r>
            <a:r>
              <a:rPr lang="en-US" altLang="en-US" sz="3200">
                <a:solidFill>
                  <a:schemeClr val="hlink"/>
                </a:solidFill>
                <a:effectLst>
                  <a:outerShdw blurRad="38100" dist="38100" dir="2700000" algn="tl">
                    <a:srgbClr val="000000"/>
                  </a:outerShdw>
                </a:effectLst>
                <a:latin typeface="Helvetica" panose="020B0604020202020204" pitchFamily="34" charset="0"/>
              </a:rPr>
              <a:t>SI units</a:t>
            </a:r>
            <a:r>
              <a:rPr lang="en-US" altLang="en-US" sz="3200">
                <a:effectLst>
                  <a:outerShdw blurRad="38100" dist="38100" dir="2700000" algn="tl">
                    <a:srgbClr val="FFFFFF"/>
                  </a:outerShdw>
                </a:effectLst>
                <a:latin typeface="Helvetica" panose="020B0604020202020204" pitchFamily="34" charset="0"/>
              </a:rPr>
              <a:t> — based on the metric system</a:t>
            </a:r>
          </a:p>
          <a:p>
            <a:pPr>
              <a:lnSpc>
                <a:spcPct val="125000"/>
              </a:lnSpc>
              <a:buFontTx/>
              <a:buNone/>
            </a:pPr>
            <a:r>
              <a:rPr lang="en-US" altLang="en-US" sz="3200">
                <a:solidFill>
                  <a:srgbClr val="003E00"/>
                </a:solidFill>
                <a:effectLst>
                  <a:outerShdw blurRad="38100" dist="38100" dir="2700000" algn="tl">
                    <a:srgbClr val="000000"/>
                  </a:outerShdw>
                </a:effectLst>
                <a:latin typeface="Helvetica" panose="020B0604020202020204" pitchFamily="34" charset="0"/>
              </a:rPr>
              <a:t>Length      	</a:t>
            </a:r>
          </a:p>
          <a:p>
            <a:pPr>
              <a:lnSpc>
                <a:spcPct val="125000"/>
              </a:lnSpc>
              <a:buFontTx/>
              <a:buNone/>
            </a:pPr>
            <a:r>
              <a:rPr lang="en-US" altLang="en-US" sz="3200">
                <a:solidFill>
                  <a:srgbClr val="00279F"/>
                </a:solidFill>
                <a:effectLst>
                  <a:outerShdw blurRad="38100" dist="38100" dir="2700000" algn="tl">
                    <a:srgbClr val="000000"/>
                  </a:outerShdw>
                </a:effectLst>
                <a:latin typeface="Helvetica" panose="020B0604020202020204" pitchFamily="34" charset="0"/>
              </a:rPr>
              <a:t>Mass</a:t>
            </a:r>
          </a:p>
          <a:p>
            <a:pPr>
              <a:lnSpc>
                <a:spcPct val="125000"/>
              </a:lnSpc>
              <a:buFontTx/>
              <a:buNone/>
            </a:pPr>
            <a:r>
              <a:rPr lang="en-US" altLang="en-US" sz="3200">
                <a:solidFill>
                  <a:srgbClr val="F7FC20"/>
                </a:solidFill>
                <a:effectLst>
                  <a:outerShdw blurRad="38100" dist="38100" dir="2700000" algn="tl">
                    <a:srgbClr val="000000"/>
                  </a:outerShdw>
                </a:effectLst>
                <a:latin typeface="Helvetica" panose="020B0604020202020204" pitchFamily="34" charset="0"/>
              </a:rPr>
              <a:t>Volume</a:t>
            </a:r>
            <a:r>
              <a:rPr lang="en-US" altLang="en-US" sz="3200">
                <a:solidFill>
                  <a:srgbClr val="00279F"/>
                </a:solidFill>
                <a:effectLst>
                  <a:outerShdw blurRad="38100" dist="38100" dir="2700000" algn="tl">
                    <a:srgbClr val="000000"/>
                  </a:outerShdw>
                </a:effectLst>
                <a:latin typeface="Helvetica" panose="020B0604020202020204" pitchFamily="34" charset="0"/>
              </a:rPr>
              <a:t>							</a:t>
            </a:r>
          </a:p>
          <a:p>
            <a:pPr>
              <a:lnSpc>
                <a:spcPct val="125000"/>
              </a:lnSpc>
              <a:buFontTx/>
              <a:buNone/>
            </a:pPr>
            <a:r>
              <a:rPr lang="en-US" altLang="en-US" sz="3200">
                <a:solidFill>
                  <a:srgbClr val="790015"/>
                </a:solidFill>
                <a:effectLst>
                  <a:outerShdw blurRad="38100" dist="38100" dir="2700000" algn="tl">
                    <a:srgbClr val="000000"/>
                  </a:outerShdw>
                </a:effectLst>
                <a:latin typeface="Helvetica" panose="020B0604020202020204" pitchFamily="34" charset="0"/>
              </a:rPr>
              <a:t>Time</a:t>
            </a:r>
          </a:p>
          <a:p>
            <a:pPr>
              <a:lnSpc>
                <a:spcPct val="125000"/>
              </a:lnSpc>
              <a:buFontTx/>
              <a:buNone/>
            </a:pPr>
            <a:r>
              <a:rPr lang="en-US" altLang="en-US" sz="3200">
                <a:solidFill>
                  <a:srgbClr val="790015"/>
                </a:solidFill>
                <a:effectLst>
                  <a:outerShdw blurRad="38100" dist="38100" dir="2700000" algn="tl">
                    <a:srgbClr val="000000"/>
                  </a:outerShdw>
                </a:effectLst>
                <a:latin typeface="Helvetica" panose="020B0604020202020204" pitchFamily="34" charset="0"/>
              </a:rPr>
              <a:t>Temperature</a:t>
            </a:r>
            <a:r>
              <a:rPr lang="en-US" altLang="en-US" sz="3600">
                <a:solidFill>
                  <a:srgbClr val="790015"/>
                </a:solidFill>
                <a:effectLst>
                  <a:outerShdw blurRad="38100" dist="38100" dir="2700000" algn="tl">
                    <a:srgbClr val="000000"/>
                  </a:outerShdw>
                </a:effectLst>
                <a:latin typeface="Helvetica" panose="020B0604020202020204" pitchFamily="34" charset="0"/>
              </a:rPr>
              <a:t>		</a:t>
            </a:r>
          </a:p>
        </p:txBody>
      </p:sp>
      <p:sp>
        <p:nvSpPr>
          <p:cNvPr id="67588" name="Line 4"/>
          <p:cNvSpPr>
            <a:spLocks noChangeShapeType="1"/>
          </p:cNvSpPr>
          <p:nvPr/>
        </p:nvSpPr>
        <p:spPr bwMode="auto">
          <a:xfrm>
            <a:off x="685800" y="1295400"/>
            <a:ext cx="7620000" cy="0"/>
          </a:xfrm>
          <a:prstGeom prst="line">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589" name="Text Box 5"/>
          <p:cNvSpPr txBox="1">
            <a:spLocks noChangeArrowheads="1"/>
          </p:cNvSpPr>
          <p:nvPr/>
        </p:nvSpPr>
        <p:spPr bwMode="auto">
          <a:xfrm>
            <a:off x="4495800" y="2590800"/>
            <a:ext cx="16478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Meter, m</a:t>
            </a:r>
            <a:endParaRPr lang="en-US" altLang="en-US" sz="2800" i="0">
              <a:effectLst>
                <a:outerShdw blurRad="38100" dist="38100" dir="2700000" algn="tl">
                  <a:srgbClr val="FFFFFF"/>
                </a:outerShdw>
              </a:effectLst>
              <a:latin typeface="Times" panose="02020603050405020304" pitchFamily="18" charset="0"/>
            </a:endParaRPr>
          </a:p>
        </p:txBody>
      </p:sp>
      <p:sp>
        <p:nvSpPr>
          <p:cNvPr id="67590" name="Text Box 6"/>
          <p:cNvSpPr txBox="1">
            <a:spLocks noChangeArrowheads="1"/>
          </p:cNvSpPr>
          <p:nvPr/>
        </p:nvSpPr>
        <p:spPr bwMode="auto">
          <a:xfrm>
            <a:off x="4495800" y="3352800"/>
            <a:ext cx="233838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Kilogram, kg</a:t>
            </a:r>
            <a:endParaRPr lang="en-US" altLang="en-US" sz="2800" i="0">
              <a:effectLst>
                <a:outerShdw blurRad="38100" dist="38100" dir="2700000" algn="tl">
                  <a:srgbClr val="FFFFFF"/>
                </a:outerShdw>
              </a:effectLst>
              <a:latin typeface="Times" panose="02020603050405020304" pitchFamily="18" charset="0"/>
            </a:endParaRPr>
          </a:p>
        </p:txBody>
      </p:sp>
      <p:sp>
        <p:nvSpPr>
          <p:cNvPr id="67591" name="Text Box 7"/>
          <p:cNvSpPr txBox="1">
            <a:spLocks noChangeArrowheads="1"/>
          </p:cNvSpPr>
          <p:nvPr/>
        </p:nvSpPr>
        <p:spPr bwMode="auto">
          <a:xfrm>
            <a:off x="4495800" y="4876800"/>
            <a:ext cx="232568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i="0">
                <a:effectLst>
                  <a:outerShdw blurRad="38100" dist="38100" dir="2700000" algn="tl">
                    <a:srgbClr val="FFFFFF"/>
                  </a:outerShdw>
                </a:effectLst>
              </a:rPr>
              <a:t>Seconds, s</a:t>
            </a:r>
          </a:p>
        </p:txBody>
      </p:sp>
      <p:sp>
        <p:nvSpPr>
          <p:cNvPr id="67592" name="Text Box 8"/>
          <p:cNvSpPr txBox="1">
            <a:spLocks noChangeArrowheads="1"/>
          </p:cNvSpPr>
          <p:nvPr/>
        </p:nvSpPr>
        <p:spPr bwMode="auto">
          <a:xfrm>
            <a:off x="4495800" y="5562600"/>
            <a:ext cx="39497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i="0">
                <a:effectLst>
                  <a:outerShdw blurRad="38100" dist="38100" dir="2700000" algn="tl">
                    <a:srgbClr val="FFFFFF"/>
                  </a:outerShdw>
                </a:effectLst>
              </a:rPr>
              <a:t>Celsius degrees, ˚C</a:t>
            </a:r>
          </a:p>
          <a:p>
            <a:pPr algn="l"/>
            <a:r>
              <a:rPr lang="en-US" altLang="en-US" sz="3200" i="0">
                <a:effectLst>
                  <a:outerShdw blurRad="38100" dist="38100" dir="2700000" algn="tl">
                    <a:srgbClr val="FFFFFF"/>
                  </a:outerShdw>
                </a:effectLst>
              </a:rPr>
              <a:t>kelvins, K</a:t>
            </a:r>
          </a:p>
        </p:txBody>
      </p:sp>
      <p:sp>
        <p:nvSpPr>
          <p:cNvPr id="67593" name="Text Box 9"/>
          <p:cNvSpPr txBox="1">
            <a:spLocks noChangeArrowheads="1"/>
          </p:cNvSpPr>
          <p:nvPr/>
        </p:nvSpPr>
        <p:spPr bwMode="auto">
          <a:xfrm>
            <a:off x="4495800" y="4114800"/>
            <a:ext cx="1370013"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rPr>
              <a:t>Liter, L</a:t>
            </a:r>
            <a:endParaRPr lang="en-US" altLang="en-US" sz="2800" i="0">
              <a:effectLst>
                <a:outerShdw blurRad="38100" dist="38100" dir="2700000" algn="tl">
                  <a:srgbClr val="FFFFFF"/>
                </a:outerShdw>
              </a:effectLst>
              <a:latin typeface="Times"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ssolve">
                                      <p:cBhvr>
                                        <p:cTn id="12" dur="500"/>
                                        <p:tgtEl>
                                          <p:spTgt spid="67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3"/>
                                        </p:tgtEl>
                                        <p:attrNameLst>
                                          <p:attrName>style.visibility</p:attrName>
                                        </p:attrNameLst>
                                      </p:cBhvr>
                                      <p:to>
                                        <p:strVal val="visible"/>
                                      </p:to>
                                    </p:set>
                                    <p:animEffect transition="in" filter="dissolve">
                                      <p:cBhvr>
                                        <p:cTn id="17" dur="500"/>
                                        <p:tgtEl>
                                          <p:spTgt spid="675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92"/>
                                        </p:tgtEl>
                                        <p:attrNameLst>
                                          <p:attrName>style.visibility</p:attrName>
                                        </p:attrNameLst>
                                      </p:cBhvr>
                                      <p:to>
                                        <p:strVal val="visible"/>
                                      </p:to>
                                    </p:set>
                                    <p:animEffect transition="in" filter="dissolve">
                                      <p:cBhvr>
                                        <p:cTn id="27" dur="500"/>
                                        <p:tgtEl>
                                          <p:spTgt spid="6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P spid="67590" grpId="0" autoUpdateAnimBg="0"/>
      <p:bldP spid="67591" grpId="0" autoUpdateAnimBg="0"/>
      <p:bldP spid="67592" grpId="0" autoUpdateAnimBg="0"/>
      <p:bldP spid="675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90600" y="22860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Mass vs. Weight</a:t>
            </a:r>
          </a:p>
        </p:txBody>
      </p:sp>
      <p:sp>
        <p:nvSpPr>
          <p:cNvPr id="244739" name="Rectangle 3"/>
          <p:cNvSpPr>
            <a:spLocks noGrp="1" noChangeArrowheads="1"/>
          </p:cNvSpPr>
          <p:nvPr>
            <p:ph type="body" idx="1"/>
          </p:nvPr>
        </p:nvSpPr>
        <p:spPr>
          <a:xfrm>
            <a:off x="304800" y="1524000"/>
            <a:ext cx="3429000" cy="4495800"/>
          </a:xfrm>
        </p:spPr>
        <p:txBody>
          <a:bodyPr/>
          <a:lstStyle/>
          <a:p>
            <a:r>
              <a:rPr lang="en-US" altLang="en-US" sz="2800">
                <a:solidFill>
                  <a:srgbClr val="FFFFFF"/>
                </a:solidFill>
                <a:effectLst>
                  <a:outerShdw blurRad="38100" dist="38100" dir="2700000" algn="tl">
                    <a:srgbClr val="000000"/>
                  </a:outerShdw>
                </a:effectLst>
              </a:rPr>
              <a:t>Mass:  Amount of Matter (grams, measured with a BALANCE)</a:t>
            </a:r>
          </a:p>
          <a:p>
            <a:r>
              <a:rPr lang="en-US" altLang="en-US" sz="2800">
                <a:solidFill>
                  <a:srgbClr val="FFFFFF"/>
                </a:solidFill>
                <a:effectLst>
                  <a:outerShdw blurRad="38100" dist="38100" dir="2700000" algn="tl">
                    <a:srgbClr val="000000"/>
                  </a:outerShdw>
                </a:effectLst>
              </a:rPr>
              <a:t>Weight:  Force exerted by the mass, only present with gravity (pounds, measured with a SCALE)</a:t>
            </a:r>
          </a:p>
        </p:txBody>
      </p:sp>
      <p:pic>
        <p:nvPicPr>
          <p:cNvPr id="244741" name="Picture 5" descr="kalarikenwoodiss008e07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1676400"/>
            <a:ext cx="5286375" cy="3962400"/>
          </a:xfrm>
          <a:prstGeom prst="rect">
            <a:avLst/>
          </a:prstGeom>
          <a:noFill/>
          <a:extLst>
            <a:ext uri="{909E8E84-426E-40DD-AFC4-6F175D3DCCD1}">
              <a14:hiddenFill xmlns:a14="http://schemas.microsoft.com/office/drawing/2010/main">
                <a:solidFill>
                  <a:srgbClr val="FFFFFF"/>
                </a:solidFill>
              </a14:hiddenFill>
            </a:ext>
          </a:extLst>
        </p:spPr>
      </p:pic>
      <p:sp>
        <p:nvSpPr>
          <p:cNvPr id="244742" name="AutoShape 6"/>
          <p:cNvSpPr>
            <a:spLocks noChangeArrowheads="1"/>
          </p:cNvSpPr>
          <p:nvPr/>
        </p:nvSpPr>
        <p:spPr bwMode="auto">
          <a:xfrm>
            <a:off x="6781800" y="2209800"/>
            <a:ext cx="1981200" cy="838200"/>
          </a:xfrm>
          <a:prstGeom prst="wedgeRoundRectCallout">
            <a:avLst>
              <a:gd name="adj1" fmla="val -48477"/>
              <a:gd name="adj2" fmla="val 73676"/>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4743" name="Text Box 7"/>
          <p:cNvSpPr txBox="1">
            <a:spLocks noChangeArrowheads="1"/>
          </p:cNvSpPr>
          <p:nvPr/>
        </p:nvSpPr>
        <p:spPr bwMode="auto">
          <a:xfrm>
            <a:off x="6934200" y="2286000"/>
            <a:ext cx="16002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0">
                <a:effectLst>
                  <a:outerShdw blurRad="38100" dist="38100" dir="2700000" algn="tl">
                    <a:srgbClr val="FFFFFF"/>
                  </a:outerShdw>
                </a:effectLst>
              </a:rPr>
              <a:t>Can you hear me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3"/>
                                        </p:tgtEl>
                                        <p:attrNameLst>
                                          <p:attrName>style.visibility</p:attrName>
                                        </p:attrNameLst>
                                      </p:cBhvr>
                                      <p:to>
                                        <p:strVal val="visible"/>
                                      </p:to>
                                    </p:set>
                                    <p:animEffect transition="in" filter="dissolve">
                                      <p:cBhvr>
                                        <p:cTn id="7" dur="500"/>
                                        <p:tgtEl>
                                          <p:spTgt spid="244743"/>
                                        </p:tgtEl>
                                      </p:cBhvr>
                                    </p:animEffect>
                                  </p:childTnLst>
                                  <p:subTnLst>
                                    <p:audio>
                                      <p:cMediaNode>
                                        <p:cTn display="0" masterRel="sameClick">
                                          <p:stCondLst>
                                            <p:cond evt="begin" delay="0">
                                              <p:tn val="5"/>
                                            </p:cond>
                                          </p:stCondLst>
                                          <p:endCondLst>
                                            <p:cond evt="onStopAudio" delay="0">
                                              <p:tgtEl>
                                                <p:sldTgt/>
                                              </p:tgtEl>
                                            </p:cond>
                                          </p:endCondLst>
                                        </p:cTn>
                                        <p:tgtEl>
                                          <p:sndTgt r:embed="rId2" name="2001.wav"/>
                                        </p:tgtEl>
                                      </p:cMediaNode>
                                    </p:audio>
                                  </p:subTnLst>
                                </p:cTn>
                              </p:par>
                              <p:par>
                                <p:cTn id="8" presetID="9" presetClass="entr" presetSubtype="0" fill="hold" grpId="0" nodeType="withEffect">
                                  <p:stCondLst>
                                    <p:cond delay="0"/>
                                  </p:stCondLst>
                                  <p:childTnLst>
                                    <p:set>
                                      <p:cBhvr>
                                        <p:cTn id="9" dur="1" fill="hold">
                                          <p:stCondLst>
                                            <p:cond delay="0"/>
                                          </p:stCondLst>
                                        </p:cTn>
                                        <p:tgtEl>
                                          <p:spTgt spid="244742"/>
                                        </p:tgtEl>
                                        <p:attrNameLst>
                                          <p:attrName>style.visibility</p:attrName>
                                        </p:attrNameLst>
                                      </p:cBhvr>
                                      <p:to>
                                        <p:strVal val="visible"/>
                                      </p:to>
                                    </p:set>
                                    <p:animEffect transition="in" filter="dissolve">
                                      <p:cBhvr>
                                        <p:cTn id="10" dur="500"/>
                                        <p:tgtEl>
                                          <p:spTgt spid="244742"/>
                                        </p:tgtEl>
                                      </p:cBhvr>
                                    </p:animEffect>
                                  </p:childTnLst>
                                  <p:subTnLst>
                                    <p:audio>
                                      <p:cMediaNode>
                                        <p:cTn display="0" masterRel="sameClick">
                                          <p:stCondLst>
                                            <p:cond evt="begin" delay="0">
                                              <p:tn val="8"/>
                                            </p:cond>
                                          </p:stCondLst>
                                          <p:endCondLst>
                                            <p:cond evt="onStopAudio" delay="0">
                                              <p:tgtEl>
                                                <p:sldTgt/>
                                              </p:tgtEl>
                                            </p:cond>
                                          </p:endCondLst>
                                        </p:cTn>
                                        <p:tgtEl>
                                          <p:sndTgt r:embed="rId2" name="20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2" grpId="0" animBg="1"/>
      <p:bldP spid="2447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95400" y="381000"/>
            <a:ext cx="6777038" cy="1143000"/>
          </a:xfrm>
          <a:noFill/>
          <a:ln w="38100" cap="flat">
            <a:solidFill>
              <a:schemeClr val="hlink"/>
            </a:solidFill>
            <a:miter lim="800000"/>
            <a:headEnd/>
            <a:tailEnd/>
          </a:ln>
        </p:spPr>
        <p:txBody>
          <a:bodyPr lIns="91440" tIns="45720" rIns="91440" bIns="45720"/>
          <a:lstStyle/>
          <a:p>
            <a:r>
              <a:rPr lang="en-US" altLang="en-US" sz="3200">
                <a:solidFill>
                  <a:srgbClr val="FF9933"/>
                </a:solidFill>
                <a:effectLst>
                  <a:outerShdw blurRad="38100" dist="38100" dir="2700000" algn="tl">
                    <a:srgbClr val="000000"/>
                  </a:outerShdw>
                </a:effectLst>
                <a:latin typeface="Comic Sans MS" panose="030F0702030302020204" pitchFamily="66" charset="0"/>
              </a:rPr>
              <a:t>Some Tools for Measurement</a:t>
            </a:r>
            <a:endParaRPr lang="en-US" altLang="en-US">
              <a:solidFill>
                <a:srgbClr val="FF9933"/>
              </a:solidFill>
              <a:effectLst>
                <a:outerShdw blurRad="38100" dist="38100" dir="2700000" algn="tl">
                  <a:srgbClr val="000000"/>
                </a:outerShdw>
              </a:effectLst>
              <a:latin typeface="Comic Sans MS" panose="030F0702030302020204" pitchFamily="66" charset="0"/>
            </a:endParaRPr>
          </a:p>
        </p:txBody>
      </p:sp>
      <p:sp>
        <p:nvSpPr>
          <p:cNvPr id="96259" name="Rectangle 3"/>
          <p:cNvSpPr>
            <a:spLocks noGrp="1" noChangeArrowheads="1"/>
          </p:cNvSpPr>
          <p:nvPr>
            <p:ph type="body" idx="1"/>
          </p:nvPr>
        </p:nvSpPr>
        <p:spPr>
          <a:xfrm>
            <a:off x="685800" y="1981200"/>
            <a:ext cx="7772400" cy="4572000"/>
          </a:xfrm>
        </p:spPr>
        <p:txBody>
          <a:bodyPr/>
          <a:lstStyle/>
          <a:p>
            <a:pPr>
              <a:buFontTx/>
              <a:buNone/>
            </a:pPr>
            <a:r>
              <a:rPr lang="en-US" altLang="en-US"/>
              <a:t> </a:t>
            </a:r>
          </a:p>
        </p:txBody>
      </p:sp>
      <p:graphicFrame>
        <p:nvGraphicFramePr>
          <p:cNvPr id="96260" name="Object 4"/>
          <p:cNvGraphicFramePr>
            <a:graphicFrameLocks noChangeAspect="1"/>
          </p:cNvGraphicFramePr>
          <p:nvPr/>
        </p:nvGraphicFramePr>
        <p:xfrm>
          <a:off x="228600" y="1905000"/>
          <a:ext cx="966788" cy="2286000"/>
        </p:xfrm>
        <a:graphic>
          <a:graphicData uri="http://schemas.openxmlformats.org/presentationml/2006/ole">
            <mc:AlternateContent xmlns:mc="http://schemas.openxmlformats.org/markup-compatibility/2006">
              <mc:Choice xmlns:v="urn:schemas-microsoft-com:vml" Requires="v">
                <p:oleObj spid="_x0000_s96267" name="Clip" r:id="rId4" imgW="966960" imgH="2286000" progId="MS_ClipArt_Gallery.2">
                  <p:embed/>
                </p:oleObj>
              </mc:Choice>
              <mc:Fallback>
                <p:oleObj name="Clip" r:id="rId4" imgW="966960" imgH="228600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000"/>
                        <a:ext cx="96678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1752600" y="3200400"/>
          <a:ext cx="2286000" cy="622300"/>
        </p:xfrm>
        <a:graphic>
          <a:graphicData uri="http://schemas.openxmlformats.org/presentationml/2006/ole">
            <mc:AlternateContent xmlns:mc="http://schemas.openxmlformats.org/markup-compatibility/2006">
              <mc:Choice xmlns:v="urn:schemas-microsoft-com:vml" Requires="v">
                <p:oleObj spid="_x0000_s96268" name="Clip" r:id="rId6" imgW="2286000" imgH="623520" progId="MS_ClipArt_Gallery.2">
                  <p:embed/>
                </p:oleObj>
              </mc:Choice>
              <mc:Fallback>
                <p:oleObj name="Clip" r:id="rId6" imgW="2286000" imgH="623520"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200400"/>
                        <a:ext cx="22860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3048000" y="3962400"/>
          <a:ext cx="2071688" cy="2286000"/>
        </p:xfrm>
        <a:graphic>
          <a:graphicData uri="http://schemas.openxmlformats.org/presentationml/2006/ole">
            <mc:AlternateContent xmlns:mc="http://schemas.openxmlformats.org/markup-compatibility/2006">
              <mc:Choice xmlns:v="urn:schemas-microsoft-com:vml" Requires="v">
                <p:oleObj spid="_x0000_s96269" name="Clip" r:id="rId8" imgW="2072520" imgH="2286360" progId="MS_ClipArt_Gallery.2">
                  <p:embed/>
                </p:oleObj>
              </mc:Choice>
              <mc:Fallback>
                <p:oleObj name="Clip" r:id="rId8" imgW="2072520" imgH="2286360" progId="MS_ClipArt_Gallery.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962400"/>
                        <a:ext cx="2071688"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3" name="Object 7"/>
          <p:cNvGraphicFramePr>
            <a:graphicFrameLocks noChangeAspect="1"/>
          </p:cNvGraphicFramePr>
          <p:nvPr/>
        </p:nvGraphicFramePr>
        <p:xfrm>
          <a:off x="1676400" y="1828800"/>
          <a:ext cx="977900" cy="1117600"/>
        </p:xfrm>
        <a:graphic>
          <a:graphicData uri="http://schemas.openxmlformats.org/presentationml/2006/ole">
            <mc:AlternateContent xmlns:mc="http://schemas.openxmlformats.org/markup-compatibility/2006">
              <mc:Choice xmlns:v="urn:schemas-microsoft-com:vml" Requires="v">
                <p:oleObj spid="_x0000_s96270" name="Clip" r:id="rId10" imgW="644400" imgH="736920" progId="MS_ClipArt_Gallery.2">
                  <p:embed/>
                </p:oleObj>
              </mc:Choice>
              <mc:Fallback>
                <p:oleObj name="Clip" r:id="rId10" imgW="644400" imgH="736920" progId="MS_ClipArt_Gallery.2">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1828800"/>
                        <a:ext cx="9779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4" name="Object 8"/>
          <p:cNvGraphicFramePr>
            <a:graphicFrameLocks noChangeAspect="1"/>
          </p:cNvGraphicFramePr>
          <p:nvPr/>
        </p:nvGraphicFramePr>
        <p:xfrm>
          <a:off x="381000" y="4648200"/>
          <a:ext cx="2057400" cy="1744663"/>
        </p:xfrm>
        <a:graphic>
          <a:graphicData uri="http://schemas.openxmlformats.org/presentationml/2006/ole">
            <mc:AlternateContent xmlns:mc="http://schemas.openxmlformats.org/markup-compatibility/2006">
              <mc:Choice xmlns:v="urn:schemas-microsoft-com:vml" Requires="v">
                <p:oleObj spid="_x0000_s96271" name="Clip" r:id="rId12" imgW="4212720" imgH="3573000" progId="MS_ClipArt_Gallery.2">
                  <p:embed/>
                </p:oleObj>
              </mc:Choice>
              <mc:Fallback>
                <p:oleObj name="Clip" r:id="rId12" imgW="4212720" imgH="3573000" progId="MS_ClipArt_Gallery.2">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4648200"/>
                        <a:ext cx="205740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5" name="Rectangle 9"/>
          <p:cNvSpPr>
            <a:spLocks noChangeArrowheads="1"/>
          </p:cNvSpPr>
          <p:nvPr/>
        </p:nvSpPr>
        <p:spPr bwMode="auto">
          <a:xfrm>
            <a:off x="5486400" y="1981200"/>
            <a:ext cx="3352800" cy="441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285750" indent="-285750" algn="l">
              <a:lnSpc>
                <a:spcPct val="90000"/>
              </a:lnSpc>
              <a:spcBef>
                <a:spcPct val="30000"/>
              </a:spcBef>
              <a:buSzPct val="100000"/>
              <a:buChar char="•"/>
              <a:defRPr sz="2400" b="1">
                <a:solidFill>
                  <a:schemeClr val="tx1"/>
                </a:solidFill>
                <a:latin typeface="Arial" panose="020B0604020202020204" pitchFamily="34" charset="0"/>
              </a:defRPr>
            </a:lvl1pPr>
            <a:lvl2pPr marL="685800" indent="-228600" algn="l">
              <a:lnSpc>
                <a:spcPct val="90000"/>
              </a:lnSpc>
              <a:spcBef>
                <a:spcPct val="30000"/>
              </a:spcBef>
              <a:buSzPct val="100000"/>
              <a:buChar char="–"/>
              <a:defRPr b="1">
                <a:solidFill>
                  <a:schemeClr val="tx1"/>
                </a:solidFill>
                <a:latin typeface="Arial" panose="020B0604020202020204" pitchFamily="34" charset="0"/>
              </a:defRPr>
            </a:lvl2pPr>
            <a:lvl3pPr marL="1143000" indent="-228600" algn="l">
              <a:lnSpc>
                <a:spcPct val="90000"/>
              </a:lnSpc>
              <a:spcBef>
                <a:spcPct val="30000"/>
              </a:spcBef>
              <a:buSzPct val="100000"/>
              <a:buChar char="»"/>
              <a:defRPr b="1">
                <a:solidFill>
                  <a:schemeClr val="tx1"/>
                </a:solidFill>
                <a:latin typeface="Arial" panose="020B0604020202020204" pitchFamily="34" charset="0"/>
              </a:defRPr>
            </a:lvl3pPr>
            <a:lvl4pPr marL="1543050" indent="-171450" algn="l">
              <a:lnSpc>
                <a:spcPct val="90000"/>
              </a:lnSpc>
              <a:spcBef>
                <a:spcPct val="30000"/>
              </a:spcBef>
              <a:buSzPct val="100000"/>
              <a:buChar char="•"/>
              <a:defRPr sz="1400" b="1">
                <a:solidFill>
                  <a:schemeClr val="tx1"/>
                </a:solidFill>
                <a:latin typeface="Arial" panose="020B0604020202020204" pitchFamily="34" charset="0"/>
              </a:defRPr>
            </a:lvl4pPr>
            <a:lvl5pPr marL="2000250" indent="-171450" algn="l">
              <a:lnSpc>
                <a:spcPct val="90000"/>
              </a:lnSpc>
              <a:spcBef>
                <a:spcPct val="30000"/>
              </a:spcBef>
              <a:buSzPct val="100000"/>
              <a:buChar char="–"/>
              <a:defRPr sz="1400" b="1">
                <a:solidFill>
                  <a:schemeClr val="tx1"/>
                </a:solidFill>
                <a:latin typeface="Arial" panose="020B0604020202020204" pitchFamily="34" charset="0"/>
              </a:defRPr>
            </a:lvl5pPr>
            <a:lvl6pPr marL="24574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146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3718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29050" indent="-17145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800" i="0">
                <a:effectLst>
                  <a:outerShdw blurRad="38100" dist="38100" dir="2700000" algn="tl">
                    <a:srgbClr val="FFFFFF"/>
                  </a:outerShdw>
                </a:effectLst>
              </a:rPr>
              <a:t>	</a:t>
            </a:r>
            <a:r>
              <a:rPr lang="en-US" altLang="en-US" sz="2800" b="0" i="0">
                <a:solidFill>
                  <a:srgbClr val="F8F8F8"/>
                </a:solidFill>
                <a:effectLst>
                  <a:outerShdw blurRad="38100" dist="38100" dir="2700000" algn="tl">
                    <a:srgbClr val="000000"/>
                  </a:outerShdw>
                </a:effectLst>
              </a:rPr>
              <a:t>Which tool(s) would you use to measure: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A.</a:t>
            </a:r>
            <a:r>
              <a:rPr lang="en-US" altLang="en-US" sz="2800" b="0" i="0">
                <a:solidFill>
                  <a:srgbClr val="F8F8F8"/>
                </a:solidFill>
                <a:effectLst>
                  <a:outerShdw blurRad="38100" dist="38100" dir="2700000" algn="tl">
                    <a:srgbClr val="000000"/>
                  </a:outerShdw>
                </a:effectLst>
              </a:rPr>
              <a:t> temperature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B.</a:t>
            </a:r>
            <a:r>
              <a:rPr lang="en-US" altLang="en-US" sz="2800" b="0" i="0">
                <a:solidFill>
                  <a:srgbClr val="F8F8F8"/>
                </a:solidFill>
                <a:effectLst>
                  <a:outerShdw blurRad="38100" dist="38100" dir="2700000" algn="tl">
                    <a:srgbClr val="000000"/>
                  </a:outerShdw>
                </a:effectLst>
              </a:rPr>
              <a:t> volume</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C.</a:t>
            </a:r>
            <a:r>
              <a:rPr lang="en-US" altLang="en-US" sz="2800" b="0" i="0">
                <a:solidFill>
                  <a:srgbClr val="F8F8F8"/>
                </a:solidFill>
                <a:effectLst>
                  <a:outerShdw blurRad="38100" dist="38100" dir="2700000" algn="tl">
                    <a:srgbClr val="000000"/>
                  </a:outerShdw>
                </a:effectLst>
              </a:rPr>
              <a:t> time		</a:t>
            </a:r>
          </a:p>
          <a:p>
            <a:pPr>
              <a:buFontTx/>
              <a:buNone/>
            </a:pPr>
            <a:r>
              <a:rPr lang="en-US" altLang="en-US" sz="2800" b="0" i="0">
                <a:solidFill>
                  <a:srgbClr val="F8F8F8"/>
                </a:solidFill>
                <a:effectLst>
                  <a:outerShdw blurRad="38100" dist="38100" dir="2700000" algn="tl">
                    <a:srgbClr val="000000"/>
                  </a:outerShdw>
                </a:effectLst>
              </a:rPr>
              <a:t>	</a:t>
            </a:r>
            <a:r>
              <a:rPr lang="en-US" altLang="en-US" sz="2800" b="0" i="0">
                <a:solidFill>
                  <a:srgbClr val="66FF33"/>
                </a:solidFill>
                <a:effectLst>
                  <a:outerShdw blurRad="38100" dist="38100" dir="2700000" algn="tl">
                    <a:srgbClr val="000000"/>
                  </a:outerShdw>
                </a:effectLst>
              </a:rPr>
              <a:t>D.</a:t>
            </a:r>
            <a:r>
              <a:rPr lang="en-US" altLang="en-US" sz="2800" b="0" i="0">
                <a:solidFill>
                  <a:srgbClr val="F8F8F8"/>
                </a:solidFill>
                <a:effectLst>
                  <a:outerShdw blurRad="38100" dist="38100" dir="2700000" algn="tl">
                    <a:srgbClr val="000000"/>
                  </a:outerShdw>
                </a:effectLst>
              </a:rPr>
              <a:t> weight</a:t>
            </a:r>
            <a:r>
              <a:rPr lang="en-US" altLang="en-US" sz="2100" b="0" i="0">
                <a:solidFill>
                  <a:srgbClr val="F8F8F8"/>
                </a:solidFill>
                <a:effectLst>
                  <a:outerShdw blurRad="38100" dist="38100" dir="2700000" algn="tl">
                    <a:srgbClr val="000000"/>
                  </a:outerShdw>
                </a:effectLst>
              </a:rPr>
              <a:t>	</a:t>
            </a:r>
          </a:p>
        </p:txBody>
      </p:sp>
      <p:pic>
        <p:nvPicPr>
          <p:cNvPr id="96266" name="Round1.wav">
            <a:hlinkClick r:id="" action="ppaction://media"/>
          </p:cNvPr>
          <p:cNvPicPr>
            <a:picLocks noRot="1" noChangeAspect="1" noChangeArrowheads="1"/>
          </p:cNvPicPr>
          <p:nvPr>
            <a:audioFile r:link="rId2"/>
          </p:nvPr>
        </p:nvPicPr>
        <p:blipFill>
          <a:blip r:embed="rId1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5690" fill="hold"/>
                                        <p:tgtEl>
                                          <p:spTgt spid="962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626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
        <p:nvSpPr>
          <p:cNvPr id="110595" name="Rectangle 3"/>
          <p:cNvSpPr>
            <a:spLocks noGrp="1" noChangeArrowheads="1"/>
          </p:cNvSpPr>
          <p:nvPr>
            <p:ph type="body" idx="1"/>
          </p:nvPr>
        </p:nvSpPr>
        <p:spPr>
          <a:xfrm>
            <a:off x="508000" y="1981200"/>
            <a:ext cx="8418513" cy="4560888"/>
          </a:xfrm>
        </p:spPr>
        <p:txBody>
          <a:bodyPr/>
          <a:lstStyle/>
          <a:p>
            <a:pPr>
              <a:buFontTx/>
              <a:buNone/>
            </a:pPr>
            <a:r>
              <a:rPr lang="en-US" altLang="en-US" sz="2800" b="0">
                <a:solidFill>
                  <a:srgbClr val="F8F8F8"/>
                </a:solidFill>
                <a:effectLst>
                  <a:outerShdw blurRad="38100" dist="38100" dir="2700000" algn="tl">
                    <a:srgbClr val="000000"/>
                  </a:outerShdw>
                </a:effectLst>
              </a:rPr>
              <a:t>Match </a:t>
            </a:r>
            <a:r>
              <a:rPr lang="en-US" altLang="en-US" sz="2800" b="0">
                <a:effectLst>
                  <a:outerShdw blurRad="38100" dist="38100" dir="2700000" algn="tl">
                    <a:srgbClr val="FFFFFF"/>
                  </a:outerShdw>
                </a:effectLst>
              </a:rPr>
              <a:t>    </a:t>
            </a:r>
            <a:r>
              <a:rPr lang="en-US" altLang="en-US" sz="2800" b="0">
                <a:solidFill>
                  <a:srgbClr val="F7FC20"/>
                </a:solidFill>
                <a:effectLst>
                  <a:outerShdw blurRad="38100" dist="38100" dir="2700000" algn="tl">
                    <a:srgbClr val="000000"/>
                  </a:outerShdw>
                </a:effectLst>
              </a:rPr>
              <a:t>L)  length	  M)  mass	     V)  volume</a:t>
            </a:r>
            <a:r>
              <a:rPr lang="en-US" altLang="en-US" sz="2800" b="0">
                <a:effectLst>
                  <a:outerShdw blurRad="38100" dist="38100" dir="2700000" algn="tl">
                    <a:srgbClr val="FFFFFF"/>
                  </a:outerShdw>
                </a:effectLst>
              </a:rPr>
              <a:t>   	</a:t>
            </a:r>
          </a:p>
          <a:p>
            <a:pPr>
              <a:lnSpc>
                <a:spcPct val="190000"/>
              </a:lnSpc>
              <a:buFontTx/>
              <a:buNone/>
            </a:pPr>
            <a:r>
              <a:rPr lang="en-US" altLang="en-US" sz="2800" b="0">
                <a:effectLst>
                  <a:outerShdw blurRad="38100" dist="38100" dir="2700000" algn="tl">
                    <a:srgbClr val="FFFFFF"/>
                  </a:outerShdw>
                </a:effectLst>
              </a:rPr>
              <a:t>	</a:t>
            </a:r>
            <a:r>
              <a:rPr lang="en-US" altLang="en-US" sz="2800" b="0">
                <a:solidFill>
                  <a:srgbClr val="F8F8F8"/>
                </a:solidFill>
                <a:effectLst>
                  <a:outerShdw blurRad="38100" dist="38100" dir="2700000" algn="tl">
                    <a:srgbClr val="000000"/>
                  </a:outerShdw>
                </a:effectLst>
              </a:rPr>
              <a:t>____ A.    A bag of tomatoes is 4.6 kg.</a:t>
            </a:r>
          </a:p>
          <a:p>
            <a:pPr>
              <a:lnSpc>
                <a:spcPct val="190000"/>
              </a:lnSpc>
              <a:buFontTx/>
              <a:buNone/>
            </a:pPr>
            <a:r>
              <a:rPr lang="en-US" altLang="en-US" sz="2800" b="0">
                <a:solidFill>
                  <a:srgbClr val="F8F8F8"/>
                </a:solidFill>
                <a:effectLst>
                  <a:outerShdw blurRad="38100" dist="38100" dir="2700000" algn="tl">
                    <a:srgbClr val="000000"/>
                  </a:outerShdw>
                </a:effectLst>
              </a:rPr>
              <a:t>	____ B.    A person is 2.0 m tall.</a:t>
            </a:r>
          </a:p>
          <a:p>
            <a:pPr>
              <a:lnSpc>
                <a:spcPct val="190000"/>
              </a:lnSpc>
              <a:buFontTx/>
              <a:buNone/>
            </a:pPr>
            <a:r>
              <a:rPr lang="en-US" altLang="en-US" sz="2800" b="0">
                <a:solidFill>
                  <a:srgbClr val="F8F8F8"/>
                </a:solidFill>
                <a:effectLst>
                  <a:outerShdw blurRad="38100" dist="38100" dir="2700000" algn="tl">
                    <a:srgbClr val="000000"/>
                  </a:outerShdw>
                </a:effectLst>
              </a:rPr>
              <a:t>	____ C.    A medication contains 0.50 g Aspirin.</a:t>
            </a:r>
          </a:p>
          <a:p>
            <a:pPr>
              <a:lnSpc>
                <a:spcPct val="190000"/>
              </a:lnSpc>
              <a:buFontTx/>
              <a:buNone/>
            </a:pPr>
            <a:r>
              <a:rPr lang="en-US" altLang="en-US" sz="2800" b="0">
                <a:solidFill>
                  <a:srgbClr val="F8F8F8"/>
                </a:solidFill>
                <a:effectLst>
                  <a:outerShdw blurRad="38100" dist="38100" dir="2700000" algn="tl">
                    <a:srgbClr val="000000"/>
                  </a:outerShdw>
                </a:effectLst>
              </a:rPr>
              <a:t>	____ D.    A bottle contains 1.5 L of water.</a:t>
            </a:r>
          </a:p>
        </p:txBody>
      </p:sp>
      <p:graphicFrame>
        <p:nvGraphicFramePr>
          <p:cNvPr id="110596" name="Object 4"/>
          <p:cNvGraphicFramePr>
            <a:graphicFrameLocks noChangeAspect="1"/>
          </p:cNvGraphicFramePr>
          <p:nvPr/>
        </p:nvGraphicFramePr>
        <p:xfrm>
          <a:off x="7329488" y="3308350"/>
          <a:ext cx="1233487" cy="1241425"/>
        </p:xfrm>
        <a:graphic>
          <a:graphicData uri="http://schemas.openxmlformats.org/presentationml/2006/ole">
            <mc:AlternateContent xmlns:mc="http://schemas.openxmlformats.org/markup-compatibility/2006">
              <mc:Choice xmlns:v="urn:schemas-microsoft-com:vml" Requires="v">
                <p:oleObj spid="_x0000_s110603" name="Clip" r:id="rId4" imgW="2286000" imgH="2219760" progId="MS_ClipArt_Gallery.2">
                  <p:embed/>
                </p:oleObj>
              </mc:Choice>
              <mc:Fallback>
                <p:oleObj name="Clip" r:id="rId4" imgW="2286000" imgH="2219760"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308350"/>
                        <a:ext cx="123348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0597" name="Text Box 5"/>
          <p:cNvSpPr txBox="1">
            <a:spLocks noChangeArrowheads="1"/>
          </p:cNvSpPr>
          <p:nvPr/>
        </p:nvSpPr>
        <p:spPr bwMode="auto">
          <a:xfrm>
            <a:off x="990600" y="26670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M</a:t>
            </a:r>
          </a:p>
        </p:txBody>
      </p:sp>
      <p:sp>
        <p:nvSpPr>
          <p:cNvPr id="110598" name="Text Box 6"/>
          <p:cNvSpPr txBox="1">
            <a:spLocks noChangeArrowheads="1"/>
          </p:cNvSpPr>
          <p:nvPr/>
        </p:nvSpPr>
        <p:spPr bwMode="auto">
          <a:xfrm>
            <a:off x="990600" y="35052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L</a:t>
            </a:r>
          </a:p>
        </p:txBody>
      </p:sp>
      <p:sp>
        <p:nvSpPr>
          <p:cNvPr id="110599" name="Text Box 7"/>
          <p:cNvSpPr txBox="1">
            <a:spLocks noChangeArrowheads="1"/>
          </p:cNvSpPr>
          <p:nvPr/>
        </p:nvSpPr>
        <p:spPr bwMode="auto">
          <a:xfrm>
            <a:off x="990600" y="44196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M</a:t>
            </a:r>
          </a:p>
        </p:txBody>
      </p:sp>
      <p:sp>
        <p:nvSpPr>
          <p:cNvPr id="110600" name="Text Box 8"/>
          <p:cNvSpPr txBox="1">
            <a:spLocks noChangeArrowheads="1"/>
          </p:cNvSpPr>
          <p:nvPr/>
        </p:nvSpPr>
        <p:spPr bwMode="auto">
          <a:xfrm>
            <a:off x="990600" y="5334000"/>
            <a:ext cx="6096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7FC20"/>
                </a:solidFill>
              </a:rPr>
              <a:t>V</a:t>
            </a:r>
          </a:p>
        </p:txBody>
      </p:sp>
      <p:pic>
        <p:nvPicPr>
          <p:cNvPr id="110602" name="THINK!.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p:cTn id="7" dur="500" decel="50000" fill="hold">
                                          <p:stCondLst>
                                            <p:cond delay="0"/>
                                          </p:stCondLst>
                                        </p:cTn>
                                        <p:tgtEl>
                                          <p:spTgt spid="11059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059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0597"/>
                                        </p:tgtEl>
                                        <p:attrNameLst>
                                          <p:attrName>ppt_w</p:attrName>
                                        </p:attrNameLst>
                                      </p:cBhvr>
                                      <p:tavLst>
                                        <p:tav tm="0">
                                          <p:val>
                                            <p:strVal val="#ppt_w*.05"/>
                                          </p:val>
                                        </p:tav>
                                        <p:tav tm="100000">
                                          <p:val>
                                            <p:strVal val="#ppt_w"/>
                                          </p:val>
                                        </p:tav>
                                      </p:tavLst>
                                    </p:anim>
                                    <p:anim calcmode="lin" valueType="num">
                                      <p:cBhvr>
                                        <p:cTn id="10" dur="1000" fill="hold"/>
                                        <p:tgtEl>
                                          <p:spTgt spid="11059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059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059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059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05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10598"/>
                                        </p:tgtEl>
                                        <p:attrNameLst>
                                          <p:attrName>style.visibility</p:attrName>
                                        </p:attrNameLst>
                                      </p:cBhvr>
                                      <p:to>
                                        <p:strVal val="visible"/>
                                      </p:to>
                                    </p:set>
                                    <p:anim from="(-#ppt_w/2)" to="(#ppt_x)" calcmode="lin" valueType="num">
                                      <p:cBhvr>
                                        <p:cTn id="19" dur="600" fill="hold">
                                          <p:stCondLst>
                                            <p:cond delay="0"/>
                                          </p:stCondLst>
                                        </p:cTn>
                                        <p:tgtEl>
                                          <p:spTgt spid="110598"/>
                                        </p:tgtEl>
                                        <p:attrNameLst>
                                          <p:attrName>ppt_x</p:attrName>
                                        </p:attrNameLst>
                                      </p:cBhvr>
                                    </p:anim>
                                    <p:anim from="0" to="-1.0" calcmode="lin" valueType="num">
                                      <p:cBhvr>
                                        <p:cTn id="20" dur="200" decel="50000" autoRev="1" fill="hold">
                                          <p:stCondLst>
                                            <p:cond delay="600"/>
                                          </p:stCondLst>
                                        </p:cTn>
                                        <p:tgtEl>
                                          <p:spTgt spid="110598"/>
                                        </p:tgtEl>
                                        <p:attrNameLst>
                                          <p:attrName>xshear</p:attrName>
                                        </p:attrNameLst>
                                      </p:cBhvr>
                                    </p:anim>
                                    <p:animScale>
                                      <p:cBhvr>
                                        <p:cTn id="21" dur="200" decel="100000" autoRev="1" fill="hold">
                                          <p:stCondLst>
                                            <p:cond delay="600"/>
                                          </p:stCondLst>
                                        </p:cTn>
                                        <p:tgtEl>
                                          <p:spTgt spid="110598"/>
                                        </p:tgtEl>
                                      </p:cBhvr>
                                      <p:from x="100000" y="100000"/>
                                      <p:to x="80000" y="100000"/>
                                    </p:animScale>
                                    <p:anim by="(#ppt_h/3+#ppt_w*0.1)" calcmode="lin" valueType="num">
                                      <p:cBhvr additive="sum">
                                        <p:cTn id="22" dur="200" decel="100000" autoRev="1" fill="hold">
                                          <p:stCondLst>
                                            <p:cond delay="600"/>
                                          </p:stCondLst>
                                        </p:cTn>
                                        <p:tgtEl>
                                          <p:spTgt spid="110598"/>
                                        </p:tgtEl>
                                        <p:attrNameLst>
                                          <p:attrName>ppt_x</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110599"/>
                                        </p:tgtEl>
                                        <p:attrNameLst>
                                          <p:attrName>style.visibility</p:attrName>
                                        </p:attrNameLst>
                                      </p:cBhvr>
                                      <p:to>
                                        <p:strVal val="visible"/>
                                      </p:to>
                                    </p:set>
                                    <p:animEffect transition="in" filter="fade">
                                      <p:cBhvr>
                                        <p:cTn id="27" dur="2000"/>
                                        <p:tgtEl>
                                          <p:spTgt spid="110599"/>
                                        </p:tgtEl>
                                      </p:cBhvr>
                                    </p:animEffect>
                                    <p:anim calcmode="lin" valueType="num">
                                      <p:cBhvr>
                                        <p:cTn id="28" dur="2000" fill="hold"/>
                                        <p:tgtEl>
                                          <p:spTgt spid="110599"/>
                                        </p:tgtEl>
                                        <p:attrNameLst>
                                          <p:attrName>style.rotation</p:attrName>
                                        </p:attrNameLst>
                                      </p:cBhvr>
                                      <p:tavLst>
                                        <p:tav tm="0">
                                          <p:val>
                                            <p:fltVal val="720"/>
                                          </p:val>
                                        </p:tav>
                                        <p:tav tm="100000">
                                          <p:val>
                                            <p:fltVal val="0"/>
                                          </p:val>
                                        </p:tav>
                                      </p:tavLst>
                                    </p:anim>
                                    <p:anim calcmode="lin" valueType="num">
                                      <p:cBhvr>
                                        <p:cTn id="29" dur="2000" fill="hold"/>
                                        <p:tgtEl>
                                          <p:spTgt spid="110599"/>
                                        </p:tgtEl>
                                        <p:attrNameLst>
                                          <p:attrName>ppt_h</p:attrName>
                                        </p:attrNameLst>
                                      </p:cBhvr>
                                      <p:tavLst>
                                        <p:tav tm="0">
                                          <p:val>
                                            <p:fltVal val="0"/>
                                          </p:val>
                                        </p:tav>
                                        <p:tav tm="100000">
                                          <p:val>
                                            <p:strVal val="#ppt_h"/>
                                          </p:val>
                                        </p:tav>
                                      </p:tavLst>
                                    </p:anim>
                                    <p:anim calcmode="lin" valueType="num">
                                      <p:cBhvr>
                                        <p:cTn id="30" dur="2000" fill="hold"/>
                                        <p:tgtEl>
                                          <p:spTgt spid="110599"/>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8" presetClass="entr" presetSubtype="0" accel="50000" fill="hold" grpId="0" nodeType="clickEffect">
                                  <p:stCondLst>
                                    <p:cond delay="0"/>
                                  </p:stCondLst>
                                  <p:iterate type="lt">
                                    <p:tmPct val="50000"/>
                                  </p:iterate>
                                  <p:childTnLst>
                                    <p:set>
                                      <p:cBhvr>
                                        <p:cTn id="34" dur="1" fill="hold">
                                          <p:stCondLst>
                                            <p:cond delay="0"/>
                                          </p:stCondLst>
                                        </p:cTn>
                                        <p:tgtEl>
                                          <p:spTgt spid="110600"/>
                                        </p:tgtEl>
                                        <p:attrNameLst>
                                          <p:attrName>style.visibility</p:attrName>
                                        </p:attrNameLst>
                                      </p:cBhvr>
                                      <p:to>
                                        <p:strVal val="visible"/>
                                      </p:to>
                                    </p:set>
                                    <p:set>
                                      <p:cBhvr>
                                        <p:cTn id="35" dur="455" fill="hold">
                                          <p:stCondLst>
                                            <p:cond delay="0"/>
                                          </p:stCondLst>
                                        </p:cTn>
                                        <p:tgtEl>
                                          <p:spTgt spid="110600"/>
                                        </p:tgtEl>
                                        <p:attrNameLst>
                                          <p:attrName>style.rotation</p:attrName>
                                        </p:attrNameLst>
                                      </p:cBhvr>
                                      <p:to>
                                        <p:strVal val="-45.0"/>
                                      </p:to>
                                    </p:set>
                                    <p:anim calcmode="lin" valueType="num">
                                      <p:cBhvr>
                                        <p:cTn id="36" dur="455" fill="hold">
                                          <p:stCondLst>
                                            <p:cond delay="455"/>
                                          </p:stCondLst>
                                        </p:cTn>
                                        <p:tgtEl>
                                          <p:spTgt spid="110600"/>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10600"/>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10600"/>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10600"/>
                                        </p:tgtEl>
                                        <p:attrNameLst>
                                          <p:attrName>ppt_y</p:attrName>
                                        </p:attrNameLst>
                                      </p:cBhvr>
                                      <p:tavLst>
                                        <p:tav tm="0">
                                          <p:val>
                                            <p:strVal val="#ppt_y-(0.354*#ppt_w-0.172*#ppt_h)"/>
                                          </p:val>
                                        </p:tav>
                                        <p:tav tm="100000">
                                          <p:val>
                                            <p:strVal val="#ppt_y"/>
                                          </p:val>
                                        </p:tav>
                                      </p:tavLst>
                                    </p:anim>
                                  </p:childTnLst>
                                </p:cTn>
                              </p:par>
                            </p:childTnLst>
                          </p:cTn>
                        </p:par>
                        <p:par>
                          <p:cTn id="40" fill="hold" nodeType="afterGroup">
                            <p:stCondLst>
                              <p:cond delay="1000"/>
                            </p:stCondLst>
                            <p:childTnLst>
                              <p:par>
                                <p:cTn id="41" presetID="1" presetClass="mediacall" presetSubtype="0" fill="hold" nodeType="afterEffect">
                                  <p:stCondLst>
                                    <p:cond delay="0"/>
                                  </p:stCondLst>
                                  <p:childTnLst>
                                    <p:cmd type="call" cmd="playFrom(0.0)">
                                      <p:cBhvr>
                                        <p:cTn id="42" dur="33741" fill="hold"/>
                                        <p:tgtEl>
                                          <p:spTgt spid="11060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10602"/>
                </p:tgtEl>
              </p:cMediaNode>
            </p:audio>
          </p:childTnLst>
        </p:cTn>
      </p:par>
    </p:tnLst>
    <p:bldLst>
      <p:bldP spid="110597" grpId="0"/>
      <p:bldP spid="110598" grpId="0"/>
      <p:bldP spid="110599" grpId="0"/>
      <p:bldP spid="1106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333500" y="609600"/>
            <a:ext cx="6819900" cy="1143000"/>
          </a:xfrm>
          <a:ln w="28575">
            <a:solidFill>
              <a:schemeClr val="hlink"/>
            </a:solidFill>
            <a:miter lim="800000"/>
            <a:headEnd/>
            <a:tailEnd/>
          </a:ln>
        </p:spPr>
        <p:txBody>
          <a:bodyPr/>
          <a:lstStyle/>
          <a:p>
            <a:r>
              <a:rPr lang="en-US" altLang="en-US" sz="3200" b="0">
                <a:solidFill>
                  <a:srgbClr val="FF9933"/>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100355" name="Rectangle 3"/>
          <p:cNvSpPr>
            <a:spLocks noGrp="1" noChangeArrowheads="1"/>
          </p:cNvSpPr>
          <p:nvPr>
            <p:ph type="body" idx="1"/>
          </p:nvPr>
        </p:nvSpPr>
        <p:spPr>
          <a:xfrm>
            <a:off x="533400" y="1981200"/>
            <a:ext cx="8077200" cy="4114800"/>
          </a:xfrm>
        </p:spPr>
        <p:txBody>
          <a:bodyPr/>
          <a:lstStyle/>
          <a:p>
            <a:pPr>
              <a:buFontTx/>
              <a:buNone/>
            </a:pPr>
            <a:r>
              <a:rPr lang="en-US" altLang="en-US" sz="3200" b="0">
                <a:solidFill>
                  <a:srgbClr val="F8F8F8"/>
                </a:solidFill>
                <a:effectLst>
                  <a:outerShdw blurRad="38100" dist="38100" dir="2700000" algn="tl">
                    <a:srgbClr val="000000"/>
                  </a:outerShdw>
                </a:effectLst>
              </a:rPr>
              <a:t>	What are some U.S. units that are used to measure each of the following?</a:t>
            </a:r>
          </a:p>
          <a:p>
            <a:pPr>
              <a:lnSpc>
                <a:spcPct val="130000"/>
              </a:lnSpc>
              <a:buFontTx/>
              <a:buNone/>
            </a:pPr>
            <a:r>
              <a:rPr lang="en-US" altLang="en-US" sz="3200" b="0">
                <a:solidFill>
                  <a:srgbClr val="F8F8F8"/>
                </a:solidFill>
                <a:effectLst>
                  <a:outerShdw blurRad="38100" dist="38100" dir="2700000" algn="tl">
                    <a:srgbClr val="000000"/>
                  </a:outerShdw>
                </a:effectLst>
              </a:rPr>
              <a:t>A.  length    </a:t>
            </a:r>
          </a:p>
          <a:p>
            <a:pPr>
              <a:lnSpc>
                <a:spcPct val="130000"/>
              </a:lnSpc>
              <a:buFontTx/>
              <a:buNone/>
            </a:pPr>
            <a:r>
              <a:rPr lang="en-US" altLang="en-US" sz="3200" b="0">
                <a:solidFill>
                  <a:srgbClr val="F8F8F8"/>
                </a:solidFill>
                <a:effectLst>
                  <a:outerShdw blurRad="38100" dist="38100" dir="2700000" algn="tl">
                    <a:srgbClr val="000000"/>
                  </a:outerShdw>
                </a:effectLst>
              </a:rPr>
              <a:t>B.  volume   </a:t>
            </a:r>
          </a:p>
          <a:p>
            <a:pPr>
              <a:lnSpc>
                <a:spcPct val="130000"/>
              </a:lnSpc>
              <a:buFontTx/>
              <a:buNone/>
            </a:pPr>
            <a:r>
              <a:rPr lang="en-US" altLang="en-US" sz="3200" b="0">
                <a:solidFill>
                  <a:srgbClr val="F8F8F8"/>
                </a:solidFill>
                <a:effectLst>
                  <a:outerShdw blurRad="38100" dist="38100" dir="2700000" algn="tl">
                    <a:srgbClr val="000000"/>
                  </a:outerShdw>
                </a:effectLst>
              </a:rPr>
              <a:t>C.  weight</a:t>
            </a:r>
          </a:p>
          <a:p>
            <a:pPr>
              <a:lnSpc>
                <a:spcPct val="130000"/>
              </a:lnSpc>
              <a:buFontTx/>
              <a:buNone/>
            </a:pPr>
            <a:r>
              <a:rPr lang="en-US" altLang="en-US" sz="3200" b="0">
                <a:solidFill>
                  <a:srgbClr val="F8F8F8"/>
                </a:solidFill>
                <a:effectLst>
                  <a:outerShdw blurRad="38100" dist="38100" dir="2700000" algn="tl">
                    <a:srgbClr val="000000"/>
                  </a:outerShdw>
                </a:effectLst>
              </a:rPr>
              <a:t>D.  temperature</a:t>
            </a:r>
          </a:p>
        </p:txBody>
      </p:sp>
      <p:graphicFrame>
        <p:nvGraphicFramePr>
          <p:cNvPr id="100356" name="Object 4"/>
          <p:cNvGraphicFramePr>
            <a:graphicFrameLocks noChangeAspect="1"/>
          </p:cNvGraphicFramePr>
          <p:nvPr/>
        </p:nvGraphicFramePr>
        <p:xfrm>
          <a:off x="7543800" y="3810000"/>
          <a:ext cx="1030288" cy="2433638"/>
        </p:xfrm>
        <a:graphic>
          <a:graphicData uri="http://schemas.openxmlformats.org/presentationml/2006/ole">
            <mc:AlternateContent xmlns:mc="http://schemas.openxmlformats.org/markup-compatibility/2006">
              <mc:Choice xmlns:v="urn:schemas-microsoft-com:vml" Requires="v">
                <p:oleObj spid="_x0000_s100357" name="Clip" r:id="rId3" imgW="1995120" imgH="4716360" progId="MS_ClipArt_Gallery.2">
                  <p:embed/>
                </p:oleObj>
              </mc:Choice>
              <mc:Fallback>
                <p:oleObj name="Clip" r:id="rId3" imgW="1995120" imgH="47163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810000"/>
                        <a:ext cx="1030288" cy="243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sp>
        <p:nvSpPr>
          <p:cNvPr id="69635" name="Rectangle 3"/>
          <p:cNvSpPr>
            <a:spLocks noGrp="1" noChangeArrowheads="1"/>
          </p:cNvSpPr>
          <p:nvPr>
            <p:ph type="body" idx="1"/>
          </p:nvPr>
        </p:nvSpPr>
        <p:spPr>
          <a:xfrm>
            <a:off x="762000" y="1219200"/>
            <a:ext cx="7239000" cy="2743200"/>
          </a:xfrm>
          <a:noFill/>
          <a:ln/>
        </p:spPr>
        <p:txBody>
          <a:bodyPr/>
          <a:lstStyle/>
          <a:p>
            <a:pPr>
              <a:lnSpc>
                <a:spcPct val="130000"/>
              </a:lnSpc>
            </a:pPr>
            <a:r>
              <a:rPr lang="en-US" altLang="en-US" sz="2800">
                <a:solidFill>
                  <a:srgbClr val="FF6600"/>
                </a:solidFill>
                <a:effectLst>
                  <a:outerShdw blurRad="38100" dist="38100" dir="2700000" algn="tl">
                    <a:srgbClr val="000000"/>
                  </a:outerShdw>
                </a:effectLst>
              </a:rPr>
              <a:t>Kilo-</a:t>
            </a:r>
            <a:r>
              <a:rPr lang="en-US" altLang="en-US" sz="2800">
                <a:solidFill>
                  <a:srgbClr val="F7FC20"/>
                </a:solidFill>
                <a:effectLst>
                  <a:outerShdw blurRad="38100" dist="38100" dir="2700000" algn="tl">
                    <a:srgbClr val="000000"/>
                  </a:outerShdw>
                </a:effectLst>
              </a:rPr>
              <a:t> means 1000 of that unit</a:t>
            </a:r>
          </a:p>
          <a:p>
            <a:pPr lvl="1">
              <a:lnSpc>
                <a:spcPct val="130000"/>
              </a:lnSpc>
            </a:pPr>
            <a:r>
              <a:rPr lang="en-US" altLang="en-US" sz="2800">
                <a:solidFill>
                  <a:srgbClr val="F7FC20"/>
                </a:solidFill>
                <a:effectLst>
                  <a:outerShdw blurRad="38100" dist="38100" dir="2700000" algn="tl">
                    <a:srgbClr val="000000"/>
                  </a:outerShdw>
                </a:effectLst>
              </a:rPr>
              <a:t>1 kilometer (km)  =  1000 meters (m)</a:t>
            </a:r>
          </a:p>
          <a:p>
            <a:pPr>
              <a:lnSpc>
                <a:spcPct val="130000"/>
              </a:lnSpc>
            </a:pPr>
            <a:r>
              <a:rPr lang="en-US" altLang="en-US" sz="2800">
                <a:solidFill>
                  <a:srgbClr val="FF6600"/>
                </a:solidFill>
                <a:effectLst>
                  <a:outerShdw blurRad="38100" dist="38100" dir="2700000" algn="tl">
                    <a:srgbClr val="000000"/>
                  </a:outerShdw>
                </a:effectLst>
              </a:rPr>
              <a:t>Centi-</a:t>
            </a:r>
            <a:r>
              <a:rPr lang="en-US" altLang="en-US" sz="2800">
                <a:solidFill>
                  <a:srgbClr val="F7FC20"/>
                </a:solidFill>
                <a:effectLst>
                  <a:outerShdw blurRad="38100" dist="38100" dir="2700000" algn="tl">
                    <a:srgbClr val="000000"/>
                  </a:outerShdw>
                </a:effectLst>
              </a:rPr>
              <a:t> means 1/100 of that unit</a:t>
            </a:r>
          </a:p>
          <a:p>
            <a:pPr lvl="1">
              <a:lnSpc>
                <a:spcPct val="130000"/>
              </a:lnSpc>
            </a:pPr>
            <a:r>
              <a:rPr lang="en-US" altLang="en-US" sz="2800">
                <a:solidFill>
                  <a:srgbClr val="F7FC20"/>
                </a:solidFill>
                <a:effectLst>
                  <a:outerShdw blurRad="38100" dist="38100" dir="2700000" algn="tl">
                    <a:srgbClr val="000000"/>
                  </a:outerShdw>
                </a:effectLst>
              </a:rPr>
              <a:t>1 meter (m)  =  100 centimeters (cm)</a:t>
            </a:r>
          </a:p>
          <a:p>
            <a:pPr lvl="1">
              <a:lnSpc>
                <a:spcPct val="130000"/>
              </a:lnSpc>
            </a:pPr>
            <a:r>
              <a:rPr lang="en-US" altLang="en-US" sz="2800">
                <a:solidFill>
                  <a:srgbClr val="F7FC20"/>
                </a:solidFill>
                <a:effectLst>
                  <a:outerShdw blurRad="38100" dist="38100" dir="2700000" algn="tl">
                    <a:srgbClr val="000000"/>
                  </a:outerShdw>
                </a:effectLst>
              </a:rPr>
              <a:t>1 dollar = 100 cents</a:t>
            </a:r>
          </a:p>
          <a:p>
            <a:pPr>
              <a:lnSpc>
                <a:spcPct val="130000"/>
              </a:lnSpc>
            </a:pPr>
            <a:r>
              <a:rPr lang="en-US" altLang="en-US" sz="2800">
                <a:solidFill>
                  <a:srgbClr val="FF6600"/>
                </a:solidFill>
                <a:effectLst>
                  <a:outerShdw blurRad="38100" dist="38100" dir="2700000" algn="tl">
                    <a:srgbClr val="000000"/>
                  </a:outerShdw>
                </a:effectLst>
              </a:rPr>
              <a:t>Milli-</a:t>
            </a:r>
            <a:r>
              <a:rPr lang="en-US" altLang="en-US" sz="2800">
                <a:solidFill>
                  <a:srgbClr val="F7FC20"/>
                </a:solidFill>
                <a:effectLst>
                  <a:outerShdw blurRad="38100" dist="38100" dir="2700000" algn="tl">
                    <a:srgbClr val="000000"/>
                  </a:outerShdw>
                </a:effectLst>
              </a:rPr>
              <a:t> means 1/1000 of that unit</a:t>
            </a:r>
          </a:p>
          <a:p>
            <a:pPr lvl="1">
              <a:lnSpc>
                <a:spcPct val="130000"/>
              </a:lnSpc>
            </a:pPr>
            <a:r>
              <a:rPr lang="en-US" altLang="en-US" sz="2800">
                <a:solidFill>
                  <a:srgbClr val="F7FC20"/>
                </a:solidFill>
                <a:effectLst>
                  <a:outerShdw blurRad="38100" dist="38100" dir="2700000" algn="tl">
                    <a:srgbClr val="000000"/>
                  </a:outerShdw>
                </a:effectLst>
              </a:rPr>
              <a:t>1 Liter (L)   =  1000  milliliters (mL)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 calcmode="lin" valueType="num">
                                      <p:cBhvr additive="base">
                                        <p:cTn id="11"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0"/>
            <a:ext cx="8001000" cy="990600"/>
          </a:xfrm>
          <a:noFill/>
          <a:ln/>
          <a:effectLst>
            <a:outerShdw dist="53882" dir="2700000" algn="ctr" rotWithShape="0">
              <a:schemeClr val="tx1"/>
            </a:outerShdw>
          </a:effectLst>
        </p:spPr>
        <p:txBody>
          <a:bodyPr/>
          <a:lstStyle/>
          <a:p>
            <a:pPr algn="l"/>
            <a:r>
              <a:rPr lang="en-US" altLang="en-US" sz="4400">
                <a:solidFill>
                  <a:srgbClr val="EF9100"/>
                </a:solidFill>
                <a:effectLst>
                  <a:outerShdw blurRad="38100" dist="38100" dir="2700000" algn="tl">
                    <a:srgbClr val="000000"/>
                  </a:outerShdw>
                </a:effectLst>
                <a:latin typeface="Comic Sans MS" panose="030F0702030302020204" pitchFamily="66" charset="0"/>
              </a:rPr>
              <a:t>The Language of Chemistry</a:t>
            </a:r>
          </a:p>
        </p:txBody>
      </p:sp>
      <p:sp>
        <p:nvSpPr>
          <p:cNvPr id="9219" name="Rectangle 3"/>
          <p:cNvSpPr>
            <a:spLocks noGrp="1" noChangeArrowheads="1"/>
          </p:cNvSpPr>
          <p:nvPr>
            <p:ph type="body" idx="1"/>
          </p:nvPr>
        </p:nvSpPr>
        <p:spPr>
          <a:xfrm>
            <a:off x="0" y="990600"/>
            <a:ext cx="3581400" cy="4114800"/>
          </a:xfrm>
          <a:noFill/>
          <a:ln/>
        </p:spPr>
        <p:txBody>
          <a:bodyPr/>
          <a:lstStyle/>
          <a:p>
            <a:r>
              <a:rPr lang="en-US" altLang="en-US" sz="2800">
                <a:solidFill>
                  <a:srgbClr val="F8F8F8"/>
                </a:solidFill>
                <a:effectLst>
                  <a:outerShdw blurRad="38100" dist="38100" dir="2700000" algn="tl">
                    <a:srgbClr val="000000"/>
                  </a:outerShdw>
                </a:effectLst>
              </a:rPr>
              <a:t>The elements, their names, and symbols are given on the</a:t>
            </a:r>
            <a:r>
              <a:rPr lang="en-US" altLang="en-US" sz="2800">
                <a:effectLst>
                  <a:outerShdw blurRad="38100" dist="38100" dir="2700000" algn="tl">
                    <a:srgbClr val="FFFFFF"/>
                  </a:outerShdw>
                </a:effectLst>
              </a:rPr>
              <a:t> </a:t>
            </a:r>
            <a:r>
              <a:rPr lang="en-US" altLang="en-US" sz="3600">
                <a:solidFill>
                  <a:srgbClr val="FFFF00"/>
                </a:solidFill>
                <a:effectLst>
                  <a:outerShdw blurRad="38100" dist="38100" dir="2700000" algn="tl">
                    <a:srgbClr val="000000"/>
                  </a:outerShdw>
                </a:effectLst>
              </a:rPr>
              <a:t>PERIODIC TABLE</a:t>
            </a:r>
          </a:p>
          <a:p>
            <a:r>
              <a:rPr lang="en-US" altLang="en-US" sz="2800">
                <a:solidFill>
                  <a:srgbClr val="F8F8F8"/>
                </a:solidFill>
                <a:effectLst>
                  <a:outerShdw blurRad="38100" dist="38100" dir="2700000" algn="tl">
                    <a:srgbClr val="000000"/>
                  </a:outerShdw>
                </a:effectLst>
              </a:rPr>
              <a:t>How many elements are there?</a:t>
            </a:r>
          </a:p>
        </p:txBody>
      </p:sp>
      <p:pic>
        <p:nvPicPr>
          <p:cNvPr id="92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746625" cy="28956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9221" name="Text Box 5"/>
          <p:cNvSpPr txBox="1">
            <a:spLocks noChangeArrowheads="1"/>
          </p:cNvSpPr>
          <p:nvPr/>
        </p:nvSpPr>
        <p:spPr bwMode="auto">
          <a:xfrm>
            <a:off x="304800" y="4343400"/>
            <a:ext cx="8839200" cy="2282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altLang="en-US" sz="2400" i="0">
                <a:effectLst>
                  <a:outerShdw blurRad="38100" dist="38100" dir="2700000" algn="tl">
                    <a:srgbClr val="FFFFFF"/>
                  </a:outerShdw>
                </a:effectLst>
              </a:rPr>
              <a:t>117 elements have been identified</a:t>
            </a:r>
            <a:br>
              <a:rPr lang="en-US" altLang="en-US" sz="2400" i="0">
                <a:effectLst>
                  <a:outerShdw blurRad="38100" dist="38100" dir="2700000" algn="tl">
                    <a:srgbClr val="FFFFFF"/>
                  </a:outerShdw>
                </a:effectLst>
              </a:rPr>
            </a:br>
            <a:endParaRPr lang="en-US" altLang="en-US" sz="2400" i="0">
              <a:effectLst>
                <a:outerShdw blurRad="38100" dist="38100" dir="2700000" algn="tl">
                  <a:srgbClr val="FFFFFF"/>
                </a:outerShdw>
              </a:effectLst>
            </a:endParaRPr>
          </a:p>
          <a:p>
            <a:pPr lvl="1">
              <a:buFontTx/>
              <a:buChar char="•"/>
            </a:pPr>
            <a:r>
              <a:rPr lang="en-US" altLang="en-US" sz="2400" i="0">
                <a:effectLst>
                  <a:outerShdw blurRad="38100" dist="38100" dir="2700000" algn="tl">
                    <a:srgbClr val="FFFFFF"/>
                  </a:outerShdw>
                </a:effectLst>
              </a:rPr>
              <a:t> 82 elements occur naturally on Earth</a:t>
            </a:r>
          </a:p>
          <a:p>
            <a:pPr lvl="3"/>
            <a:r>
              <a:rPr lang="en-US" altLang="en-US" sz="2400" i="0">
                <a:effectLst>
                  <a:outerShdw blurRad="38100" dist="38100" dir="2700000" algn="tl">
                    <a:srgbClr val="FFFFFF"/>
                  </a:outerShdw>
                </a:effectLst>
              </a:rPr>
              <a:t>Examples: gold, aluminum, lead, oxygen, carbon</a:t>
            </a:r>
          </a:p>
          <a:p>
            <a:pPr lvl="2">
              <a:buFontTx/>
              <a:buChar char="•"/>
            </a:pPr>
            <a:r>
              <a:rPr lang="en-US" altLang="en-US" sz="2400" i="0">
                <a:effectLst>
                  <a:outerShdw blurRad="38100" dist="38100" dir="2700000" algn="tl">
                    <a:srgbClr val="FFFFFF"/>
                  </a:outerShdw>
                </a:effectLst>
              </a:rPr>
              <a:t>35 elements have been created by scientists</a:t>
            </a:r>
          </a:p>
          <a:p>
            <a:pPr lvl="3"/>
            <a:r>
              <a:rPr lang="en-US" altLang="en-US" sz="2400" i="0">
                <a:effectLst>
                  <a:outerShdw blurRad="38100" dist="38100" dir="2700000" algn="tl">
                    <a:srgbClr val="FFFFFF"/>
                  </a:outerShdw>
                </a:effectLst>
              </a:rPr>
              <a:t>Examples: technetium, americium, seaborgium</a:t>
            </a:r>
            <a:endParaRPr lang="en-US" altLang="en-US" sz="240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pic>
        <p:nvPicPr>
          <p:cNvPr id="88069" name="Picture 5" descr="metr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400800" cy="5538788"/>
          </a:xfrm>
          <a:prstGeom prst="rect">
            <a:avLst/>
          </a:prstGeom>
          <a:solidFill>
            <a:srgbClr val="FFFFFF">
              <a:alpha val="66000"/>
            </a:srgbClr>
          </a:solid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Metric Prefixes</a:t>
            </a:r>
            <a:endParaRPr lang="en-US" altLang="en-US" sz="5400">
              <a:solidFill>
                <a:srgbClr val="FF6600"/>
              </a:solidFill>
              <a:effectLst>
                <a:outerShdw blurRad="38100" dist="38100" dir="2700000" algn="tl">
                  <a:srgbClr val="000000"/>
                </a:outerShdw>
              </a:effectLst>
            </a:endParaRPr>
          </a:p>
        </p:txBody>
      </p:sp>
      <p:pic>
        <p:nvPicPr>
          <p:cNvPr id="90116" name="Picture 4" descr="metric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467600" cy="5405438"/>
          </a:xfrm>
          <a:prstGeom prst="rect">
            <a:avLst/>
          </a:prstGeom>
          <a:solidFill>
            <a:srgbClr val="FFFFFF">
              <a:alpha val="80000"/>
            </a:srgbClr>
          </a:solid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217488" y="1804988"/>
            <a:ext cx="8709025" cy="4737100"/>
          </a:xfrm>
        </p:spPr>
        <p:txBody>
          <a:bodyPr/>
          <a:lstStyle/>
          <a:p>
            <a:pPr>
              <a:lnSpc>
                <a:spcPct val="120000"/>
              </a:lnSpc>
              <a:buFontTx/>
              <a:buNone/>
            </a:pPr>
            <a:r>
              <a:rPr lang="en-US" altLang="en-US" sz="2800">
                <a:solidFill>
                  <a:srgbClr val="FFFFFF"/>
                </a:solidFill>
                <a:effectLst>
                  <a:outerShdw blurRad="38100" dist="38100" dir="2700000" algn="tl">
                    <a:srgbClr val="000000"/>
                  </a:outerShdw>
                </a:effectLst>
              </a:rPr>
              <a:t>1.   1000 m  = 1 	___		</a:t>
            </a:r>
            <a:r>
              <a:rPr lang="en-US" altLang="en-US" sz="2800">
                <a:solidFill>
                  <a:srgbClr val="00279F"/>
                </a:solidFill>
                <a:effectLst>
                  <a:outerShdw blurRad="38100" dist="38100" dir="2700000" algn="tl">
                    <a:srgbClr val="000000"/>
                  </a:outerShdw>
                </a:effectLst>
              </a:rPr>
              <a:t>a) mm   b) km  c)  dm</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2.    0.001 g = 1 	___   		</a:t>
            </a:r>
            <a:r>
              <a:rPr lang="en-US" altLang="en-US" sz="2800">
                <a:solidFill>
                  <a:srgbClr val="00279F"/>
                </a:solidFill>
                <a:effectLst>
                  <a:outerShdw blurRad="38100" dist="38100" dir="2700000" algn="tl">
                    <a:srgbClr val="000000"/>
                  </a:outerShdw>
                </a:effectLst>
              </a:rPr>
              <a:t>a) mg    b)  kg  c)  dg</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3.    0.1 L   =  1 	___		</a:t>
            </a:r>
            <a:r>
              <a:rPr lang="en-US" altLang="en-US" sz="2800">
                <a:solidFill>
                  <a:srgbClr val="00279F"/>
                </a:solidFill>
                <a:effectLst>
                  <a:outerShdw blurRad="38100" dist="38100" dir="2700000" algn="tl">
                    <a:srgbClr val="000000"/>
                  </a:outerShdw>
                </a:effectLst>
              </a:rPr>
              <a:t>a) mL    b)  cL  c)   dL</a:t>
            </a:r>
          </a:p>
          <a:p>
            <a:pPr>
              <a:lnSpc>
                <a:spcPct val="120000"/>
              </a:lnSpc>
              <a:buFontTx/>
              <a:buNone/>
            </a:pPr>
            <a:endParaRPr lang="en-US" altLang="en-US" sz="2800">
              <a:solidFill>
                <a:srgbClr val="00279F"/>
              </a:solidFill>
              <a:effectLst>
                <a:outerShdw blurRad="38100" dist="38100" dir="2700000" algn="tl">
                  <a:srgbClr val="000000"/>
                </a:outerShdw>
              </a:effectLst>
            </a:endParaRPr>
          </a:p>
          <a:p>
            <a:pPr>
              <a:lnSpc>
                <a:spcPct val="120000"/>
              </a:lnSpc>
              <a:buFontTx/>
              <a:buNone/>
            </a:pPr>
            <a:r>
              <a:rPr lang="en-US" altLang="en-US" sz="2800">
                <a:solidFill>
                  <a:srgbClr val="FFFFFF"/>
                </a:solidFill>
                <a:effectLst>
                  <a:outerShdw blurRad="38100" dist="38100" dir="2700000" algn="tl">
                    <a:srgbClr val="000000"/>
                  </a:outerShdw>
                </a:effectLst>
              </a:rPr>
              <a:t>4.    0.01 m =   1 ___  		</a:t>
            </a:r>
            <a:r>
              <a:rPr lang="en-US" altLang="en-US" sz="2800">
                <a:solidFill>
                  <a:srgbClr val="00279F"/>
                </a:solidFill>
                <a:effectLst>
                  <a:outerShdw blurRad="38100" dist="38100" dir="2700000" algn="tl">
                    <a:srgbClr val="000000"/>
                  </a:outerShdw>
                </a:effectLst>
              </a:rPr>
              <a:t>a) mm   b) cm  c)  dm</a:t>
            </a:r>
          </a:p>
          <a:p>
            <a:pPr>
              <a:buFontTx/>
              <a:buNone/>
            </a:pPr>
            <a:r>
              <a:rPr lang="en-US" altLang="en-US" sz="2100" b="0"/>
              <a:t>	</a:t>
            </a:r>
          </a:p>
        </p:txBody>
      </p:sp>
      <p:sp>
        <p:nvSpPr>
          <p:cNvPr id="118787" name="Rectangle 3"/>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95400" y="533400"/>
            <a:ext cx="6019800" cy="609600"/>
          </a:xfrm>
          <a:noFill/>
          <a:ln/>
        </p:spPr>
        <p:txBody>
          <a:bodyPr/>
          <a:lstStyle/>
          <a:p>
            <a:r>
              <a:rPr lang="en-US" altLang="en-US" sz="5400">
                <a:solidFill>
                  <a:srgbClr val="FF6600"/>
                </a:solidFill>
                <a:effectLst>
                  <a:outerShdw blurRad="38100" dist="38100" dir="2700000" algn="tl">
                    <a:srgbClr val="000000"/>
                  </a:outerShdw>
                </a:effectLst>
                <a:latin typeface="Comic Sans MS" panose="030F0702030302020204" pitchFamily="66" charset="0"/>
              </a:rPr>
              <a:t>Units of Length</a:t>
            </a:r>
            <a:endParaRPr lang="en-US" altLang="en-US" sz="5400">
              <a:solidFill>
                <a:srgbClr val="FF6600"/>
              </a:solidFill>
              <a:effectLst>
                <a:outerShdw blurRad="38100" dist="38100" dir="2700000" algn="tl">
                  <a:srgbClr val="000000"/>
                </a:outerShdw>
              </a:effectLst>
            </a:endParaRPr>
          </a:p>
        </p:txBody>
      </p:sp>
      <p:sp>
        <p:nvSpPr>
          <p:cNvPr id="86019" name="Rectangle 3"/>
          <p:cNvSpPr>
            <a:spLocks noGrp="1" noChangeArrowheads="1"/>
          </p:cNvSpPr>
          <p:nvPr>
            <p:ph type="body" idx="1"/>
          </p:nvPr>
        </p:nvSpPr>
        <p:spPr>
          <a:xfrm>
            <a:off x="762000" y="1219200"/>
            <a:ext cx="7239000" cy="2743200"/>
          </a:xfrm>
          <a:noFill/>
          <a:ln/>
        </p:spPr>
        <p:txBody>
          <a:bodyPr/>
          <a:lstStyle/>
          <a:p>
            <a:pPr>
              <a:lnSpc>
                <a:spcPct val="130000"/>
              </a:lnSpc>
            </a:pPr>
            <a:r>
              <a:rPr lang="en-US" altLang="en-US" sz="2800">
                <a:solidFill>
                  <a:srgbClr val="F7FC20"/>
                </a:solidFill>
                <a:effectLst>
                  <a:outerShdw blurRad="38100" dist="38100" dir="2700000" algn="tl">
                    <a:srgbClr val="000000"/>
                  </a:outerShdw>
                </a:effectLst>
              </a:rPr>
              <a:t>? kilometer (km)  =  500 meters (m)</a:t>
            </a:r>
          </a:p>
          <a:p>
            <a:pPr>
              <a:lnSpc>
                <a:spcPct val="130000"/>
              </a:lnSpc>
            </a:pPr>
            <a:r>
              <a:rPr lang="en-US" altLang="en-US" sz="2800">
                <a:solidFill>
                  <a:srgbClr val="F7FC20"/>
                </a:solidFill>
                <a:effectLst>
                  <a:outerShdw blurRad="38100" dist="38100" dir="2700000" algn="tl">
                    <a:srgbClr val="000000"/>
                  </a:outerShdw>
                </a:effectLst>
              </a:rPr>
              <a:t>2.5 meter (m)  =  ?  centimeters (cm)</a:t>
            </a:r>
          </a:p>
          <a:p>
            <a:pPr>
              <a:lnSpc>
                <a:spcPct val="130000"/>
              </a:lnSpc>
            </a:pPr>
            <a:r>
              <a:rPr lang="en-US" altLang="en-US" sz="2800">
                <a:solidFill>
                  <a:srgbClr val="F7FC20"/>
                </a:solidFill>
                <a:effectLst>
                  <a:outerShdw blurRad="38100" dist="38100" dir="2700000" algn="tl">
                    <a:srgbClr val="000000"/>
                  </a:outerShdw>
                </a:effectLst>
              </a:rPr>
              <a:t>1 centimeter (cm)  =  ?  millimeter (mm)</a:t>
            </a:r>
          </a:p>
          <a:p>
            <a:pPr>
              <a:lnSpc>
                <a:spcPct val="130000"/>
              </a:lnSpc>
            </a:pPr>
            <a:r>
              <a:rPr lang="en-US" altLang="en-US" sz="2800">
                <a:solidFill>
                  <a:srgbClr val="F7FC20"/>
                </a:solidFill>
                <a:effectLst>
                  <a:outerShdw blurRad="38100" dist="38100" dir="2700000" algn="tl">
                    <a:srgbClr val="000000"/>
                  </a:outerShdw>
                </a:effectLst>
              </a:rPr>
              <a:t>1 nanometer (nm) = 1.0 x 10</a:t>
            </a:r>
            <a:r>
              <a:rPr lang="en-US" altLang="en-US" sz="2800" baseline="30000">
                <a:solidFill>
                  <a:srgbClr val="F7FC20"/>
                </a:solidFill>
                <a:effectLst>
                  <a:outerShdw blurRad="38100" dist="38100" dir="2700000" algn="tl">
                    <a:srgbClr val="000000"/>
                  </a:outerShdw>
                </a:effectLst>
              </a:rPr>
              <a:t>-9</a:t>
            </a:r>
            <a:r>
              <a:rPr lang="en-US" altLang="en-US" sz="2800">
                <a:solidFill>
                  <a:srgbClr val="F7FC20"/>
                </a:solidFill>
                <a:effectLst>
                  <a:outerShdw blurRad="38100" dist="38100" dir="2700000" algn="tl">
                    <a:srgbClr val="000000"/>
                  </a:outerShdw>
                </a:effectLst>
              </a:rPr>
              <a:t> meter</a:t>
            </a:r>
          </a:p>
        </p:txBody>
      </p:sp>
      <p:pic>
        <p:nvPicPr>
          <p:cNvPr id="8602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40195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grpSp>
        <p:nvGrpSpPr>
          <p:cNvPr id="86021" name="Group 5"/>
          <p:cNvGrpSpPr>
            <a:grpSpLocks/>
          </p:cNvGrpSpPr>
          <p:nvPr/>
        </p:nvGrpSpPr>
        <p:grpSpPr bwMode="auto">
          <a:xfrm>
            <a:off x="3367088" y="4200525"/>
            <a:ext cx="4956175" cy="2236788"/>
            <a:chOff x="2121" y="2646"/>
            <a:chExt cx="3122" cy="1409"/>
          </a:xfrm>
        </p:grpSpPr>
        <p:sp>
          <p:nvSpPr>
            <p:cNvPr id="86022" name="Arc 6"/>
            <p:cNvSpPr>
              <a:spLocks/>
            </p:cNvSpPr>
            <p:nvPr/>
          </p:nvSpPr>
          <p:spPr bwMode="auto">
            <a:xfrm>
              <a:off x="2121" y="3216"/>
              <a:ext cx="1240" cy="47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0" y="11929"/>
                    <a:pt x="0" y="0"/>
                  </a:cubicBezTo>
                </a:path>
                <a:path w="21600" h="21600" stroke="0" extrusionOk="0">
                  <a:moveTo>
                    <a:pt x="21600" y="21599"/>
                  </a:moveTo>
                  <a:cubicBezTo>
                    <a:pt x="9670" y="21599"/>
                    <a:pt x="0" y="11929"/>
                    <a:pt x="0" y="0"/>
                  </a:cubicBezTo>
                  <a:lnTo>
                    <a:pt x="21600" y="0"/>
                  </a:lnTo>
                  <a:close/>
                </a:path>
              </a:pathLst>
            </a:custGeom>
            <a:noFill/>
            <a:ln w="57150" cap="rnd">
              <a:solidFill>
                <a:schemeClr val="tx1"/>
              </a:solidFill>
              <a:round/>
              <a:headEn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23" name="Rectangle 7"/>
            <p:cNvSpPr>
              <a:spLocks noChangeArrowheads="1"/>
            </p:cNvSpPr>
            <p:nvPr/>
          </p:nvSpPr>
          <p:spPr bwMode="auto">
            <a:xfrm>
              <a:off x="3395" y="2646"/>
              <a:ext cx="1848" cy="1409"/>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altLang="en-US" sz="2800" i="0">
                  <a:effectLst>
                    <a:outerShdw blurRad="38100" dist="38100" dir="2700000" algn="tl">
                      <a:srgbClr val="FFFFFF"/>
                    </a:outerShdw>
                  </a:effectLst>
                </a:rPr>
                <a:t>O—H distance =</a:t>
              </a:r>
            </a:p>
            <a:p>
              <a:pPr algn="l"/>
              <a:r>
                <a:rPr lang="en-US" altLang="en-US" sz="2800" i="0">
                  <a:effectLst>
                    <a:outerShdw blurRad="38100" dist="38100" dir="2700000" algn="tl">
                      <a:srgbClr val="FFFFFF"/>
                    </a:outerShdw>
                  </a:effectLst>
                </a:rPr>
                <a:t>9.4 x 10</a:t>
              </a:r>
              <a:r>
                <a:rPr lang="en-US" altLang="en-US" sz="2800" i="0" baseline="30000">
                  <a:effectLst>
                    <a:outerShdw blurRad="38100" dist="38100" dir="2700000" algn="tl">
                      <a:srgbClr val="FFFFFF"/>
                    </a:outerShdw>
                  </a:effectLst>
                </a:rPr>
                <a:t>-11 </a:t>
              </a:r>
              <a:r>
                <a:rPr lang="en-US" altLang="en-US" sz="2800" i="0">
                  <a:effectLst>
                    <a:outerShdw blurRad="38100" dist="38100" dir="2700000" algn="tl">
                      <a:srgbClr val="FFFFFF"/>
                    </a:outerShdw>
                  </a:effectLst>
                </a:rPr>
                <a:t>m</a:t>
              </a:r>
            </a:p>
            <a:p>
              <a:pPr algn="l"/>
              <a:r>
                <a:rPr lang="en-US" altLang="en-US" sz="2800" i="0">
                  <a:effectLst>
                    <a:outerShdw blurRad="38100" dist="38100" dir="2700000" algn="tl">
                      <a:srgbClr val="FFFFFF"/>
                    </a:outerShdw>
                  </a:effectLst>
                </a:rPr>
                <a:t>9.4 x 10</a:t>
              </a:r>
              <a:r>
                <a:rPr lang="en-US" altLang="en-US" sz="2800" i="0" baseline="30000">
                  <a:effectLst>
                    <a:outerShdw blurRad="38100" dist="38100" dir="2700000" algn="tl">
                      <a:srgbClr val="FFFFFF"/>
                    </a:outerShdw>
                  </a:effectLst>
                </a:rPr>
                <a:t>-9 </a:t>
              </a:r>
              <a:r>
                <a:rPr lang="en-US" altLang="en-US" sz="2800" i="0">
                  <a:effectLst>
                    <a:outerShdw blurRad="38100" dist="38100" dir="2700000" algn="tl">
                      <a:srgbClr val="FFFFFF"/>
                    </a:outerShdw>
                  </a:effectLst>
                </a:rPr>
                <a:t>cm</a:t>
              </a:r>
            </a:p>
            <a:p>
              <a:pPr algn="l"/>
              <a:r>
                <a:rPr lang="en-US" altLang="en-US" sz="2800" i="0">
                  <a:effectLst>
                    <a:outerShdw blurRad="38100" dist="38100" dir="2700000" algn="tl">
                      <a:srgbClr val="FFFFFF"/>
                    </a:outerShdw>
                  </a:effectLst>
                </a:rPr>
                <a:t>0.094 nm</a:t>
              </a:r>
            </a:p>
            <a:p>
              <a:pPr algn="l"/>
              <a:endParaRPr lang="en-US" altLang="en-US" sz="2800" i="0">
                <a:effectLst>
                  <a:outerShdw blurRad="38100" dist="38100" dir="2700000" algn="tl">
                    <a:srgbClr val="FFFFFF"/>
                  </a:outerShdw>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Learning Check</a:t>
            </a:r>
            <a:r>
              <a:rPr lang="en-US" altLang="en-US" sz="3100" b="0"/>
              <a:t> </a:t>
            </a:r>
            <a:endParaRPr lang="en-US" altLang="en-US"/>
          </a:p>
        </p:txBody>
      </p:sp>
      <p:sp>
        <p:nvSpPr>
          <p:cNvPr id="112643" name="Rectangle 3"/>
          <p:cNvSpPr>
            <a:spLocks noGrp="1" noChangeArrowheads="1"/>
          </p:cNvSpPr>
          <p:nvPr>
            <p:ph type="body" idx="1"/>
          </p:nvPr>
        </p:nvSpPr>
        <p:spPr>
          <a:xfrm>
            <a:off x="290513" y="1428750"/>
            <a:ext cx="8418512" cy="5203825"/>
          </a:xfrm>
        </p:spPr>
        <p:txBody>
          <a:bodyPr/>
          <a:lstStyle/>
          <a:p>
            <a:pPr>
              <a:buFontTx/>
              <a:buNone/>
            </a:pPr>
            <a:r>
              <a:rPr lang="en-US" altLang="en-US" sz="2800"/>
              <a:t>	</a:t>
            </a:r>
            <a:r>
              <a:rPr lang="en-US" altLang="en-US" sz="2800">
                <a:solidFill>
                  <a:srgbClr val="66FF33"/>
                </a:solidFill>
                <a:effectLst>
                  <a:outerShdw blurRad="38100" dist="38100" dir="2700000" algn="tl">
                    <a:srgbClr val="000000"/>
                  </a:outerShdw>
                </a:effectLst>
              </a:rPr>
              <a:t>Select the unit you would use to measure </a:t>
            </a:r>
          </a:p>
          <a:p>
            <a:pPr>
              <a:buFontTx/>
              <a:buNone/>
            </a:pPr>
            <a:r>
              <a:rPr lang="en-US" altLang="en-US" sz="2800">
                <a:solidFill>
                  <a:srgbClr val="66FF33"/>
                </a:solidFill>
                <a:effectLst>
                  <a:outerShdw blurRad="38100" dist="38100" dir="2700000" algn="tl">
                    <a:srgbClr val="000000"/>
                  </a:outerShdw>
                </a:effectLst>
              </a:rPr>
              <a:t>	1. Your height</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millimeters   	b) meters	   c) kilometers</a:t>
            </a:r>
          </a:p>
          <a:p>
            <a:pPr>
              <a:lnSpc>
                <a:spcPct val="110000"/>
              </a:lnSpc>
              <a:buFontTx/>
              <a:buNone/>
            </a:pPr>
            <a:r>
              <a:rPr lang="en-US" altLang="en-US" sz="2800">
                <a:effectLst>
                  <a:outerShdw blurRad="38100" dist="38100" dir="2700000" algn="tl">
                    <a:srgbClr val="FFFFFF"/>
                  </a:outerShdw>
                </a:effectLst>
              </a:rPr>
              <a:t>	</a:t>
            </a:r>
            <a:r>
              <a:rPr lang="en-US" altLang="en-US" sz="2800">
                <a:solidFill>
                  <a:srgbClr val="66FF33"/>
                </a:solidFill>
                <a:effectLst>
                  <a:outerShdw blurRad="38100" dist="38100" dir="2700000" algn="tl">
                    <a:srgbClr val="000000"/>
                  </a:outerShdw>
                </a:effectLst>
              </a:rPr>
              <a:t>2. Your mass</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milligrams	b) grams	   c) kilograms</a:t>
            </a:r>
          </a:p>
          <a:p>
            <a:pPr>
              <a:lnSpc>
                <a:spcPct val="130000"/>
              </a:lnSpc>
              <a:buFontTx/>
              <a:buNone/>
            </a:pPr>
            <a:r>
              <a:rPr lang="en-US" altLang="en-US" sz="2800">
                <a:effectLst>
                  <a:outerShdw blurRad="38100" dist="38100" dir="2700000" algn="tl">
                    <a:srgbClr val="FFFFFF"/>
                  </a:outerShdw>
                </a:effectLst>
              </a:rPr>
              <a:t>	</a:t>
            </a:r>
            <a:r>
              <a:rPr lang="en-US" altLang="en-US" sz="2800">
                <a:solidFill>
                  <a:srgbClr val="66FF33"/>
                </a:solidFill>
                <a:effectLst>
                  <a:outerShdw blurRad="38100" dist="38100" dir="2700000" algn="tl">
                    <a:srgbClr val="000000"/>
                  </a:outerShdw>
                </a:effectLst>
              </a:rPr>
              <a:t>3. The distance between two cities</a:t>
            </a: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millimeters	b) meters	  c) kilometers</a:t>
            </a:r>
          </a:p>
          <a:p>
            <a:pPr>
              <a:lnSpc>
                <a:spcPct val="130000"/>
              </a:lnSpc>
              <a:buFontTx/>
              <a:buNone/>
            </a:pPr>
            <a:r>
              <a:rPr lang="en-US" altLang="en-US" sz="2800">
                <a:solidFill>
                  <a:srgbClr val="66FF33"/>
                </a:solidFill>
                <a:effectLst>
                  <a:outerShdw blurRad="38100" dist="38100" dir="2700000" algn="tl">
                    <a:srgbClr val="000000"/>
                  </a:outerShdw>
                </a:effectLst>
              </a:rPr>
              <a:t>	4.  The width of an artery</a:t>
            </a:r>
          </a:p>
          <a:p>
            <a:pPr>
              <a:buFontTx/>
              <a:buNone/>
            </a:pPr>
            <a:r>
              <a:rPr lang="en-US" altLang="en-US" sz="2800">
                <a:solidFill>
                  <a:srgbClr val="FFFFFF"/>
                </a:solidFill>
                <a:effectLst>
                  <a:outerShdw blurRad="38100" dist="38100" dir="2700000" algn="tl">
                    <a:srgbClr val="000000"/>
                  </a:outerShdw>
                </a:effectLst>
              </a:rPr>
              <a:t>		a) millimeters	b) meters	  c) kilometers</a:t>
            </a:r>
            <a:r>
              <a:rPr lang="en-US" altLang="en-US" sz="1900" b="0">
                <a:solidFill>
                  <a:srgbClr val="00FF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98513" y="300038"/>
            <a:ext cx="7988300" cy="1144587"/>
          </a:xfrm>
          <a:ln w="28575">
            <a:solidFill>
              <a:schemeClr val="hlink"/>
            </a:solidFill>
            <a:miter lim="800000"/>
            <a:headEnd/>
            <a:tailEnd/>
          </a:ln>
        </p:spPr>
        <p:txBody>
          <a:bodyPr/>
          <a:lstStyle/>
          <a:p>
            <a:r>
              <a:rPr lang="en-US" altLang="en-US" sz="3200">
                <a:solidFill>
                  <a:srgbClr val="FFA27C"/>
                </a:solidFill>
                <a:effectLst>
                  <a:outerShdw blurRad="38100" dist="38100" dir="2700000" algn="tl">
                    <a:srgbClr val="000000"/>
                  </a:outerShdw>
                </a:effectLst>
                <a:latin typeface="Comic Sans MS" panose="030F0702030302020204" pitchFamily="66" charset="0"/>
              </a:rPr>
              <a:t>Conversion Factors</a:t>
            </a:r>
          </a:p>
        </p:txBody>
      </p:sp>
      <p:sp>
        <p:nvSpPr>
          <p:cNvPr id="126979" name="Rectangle 3"/>
          <p:cNvSpPr>
            <a:spLocks noGrp="1" noChangeArrowheads="1"/>
          </p:cNvSpPr>
          <p:nvPr>
            <p:ph type="body" idx="1"/>
          </p:nvPr>
        </p:nvSpPr>
        <p:spPr>
          <a:xfrm>
            <a:off x="434975" y="1428750"/>
            <a:ext cx="8274050" cy="5113338"/>
          </a:xfrm>
        </p:spPr>
        <p:txBody>
          <a:bodyPr/>
          <a:lstStyle/>
          <a:p>
            <a:pPr>
              <a:buFontTx/>
              <a:buNone/>
            </a:pPr>
            <a:r>
              <a:rPr lang="en-US" altLang="en-US" sz="2000" b="0"/>
              <a:t>	</a:t>
            </a:r>
          </a:p>
          <a:p>
            <a:pPr>
              <a:buFontTx/>
              <a:buNone/>
            </a:pPr>
            <a:r>
              <a:rPr lang="en-US" altLang="en-US" sz="2800">
                <a:solidFill>
                  <a:srgbClr val="F8F8F8"/>
                </a:solidFill>
                <a:effectLst>
                  <a:outerShdw blurRad="38100" dist="38100" dir="2700000" algn="tl">
                    <a:srgbClr val="000000"/>
                  </a:outerShdw>
                </a:effectLst>
              </a:rPr>
              <a:t>Fractions in which the numerator and denominator are EQUAL quantities expressed in different units</a:t>
            </a:r>
          </a:p>
          <a:p>
            <a:pPr>
              <a:lnSpc>
                <a:spcPct val="40000"/>
              </a:lnSpc>
              <a:buFontTx/>
              <a:buNone/>
            </a:pPr>
            <a:r>
              <a:rPr lang="en-US" altLang="en-US" sz="2100" b="0"/>
              <a:t>	</a:t>
            </a:r>
          </a:p>
          <a:p>
            <a:pPr>
              <a:buFontTx/>
              <a:buNone/>
            </a:pPr>
            <a:r>
              <a:rPr lang="en-US" altLang="en-US"/>
              <a:t>	</a:t>
            </a:r>
            <a:r>
              <a:rPr lang="en-US" altLang="en-US">
                <a:solidFill>
                  <a:schemeClr val="accent1"/>
                </a:solidFill>
              </a:rPr>
              <a:t>Example</a:t>
            </a:r>
            <a:r>
              <a:rPr lang="en-US" altLang="en-US"/>
              <a:t>:    	</a:t>
            </a:r>
            <a:r>
              <a:rPr lang="en-US" altLang="en-US">
                <a:solidFill>
                  <a:srgbClr val="00FF00"/>
                </a:solidFill>
              </a:rPr>
              <a:t>1 in. = 2.54 cm</a:t>
            </a:r>
          </a:p>
          <a:p>
            <a:pPr>
              <a:buFontTx/>
              <a:buNone/>
            </a:pPr>
            <a:r>
              <a:rPr lang="en-US" altLang="en-US"/>
              <a:t>	</a:t>
            </a:r>
          </a:p>
          <a:p>
            <a:pPr>
              <a:buFontTx/>
              <a:buNone/>
            </a:pPr>
            <a:r>
              <a:rPr lang="en-US" altLang="en-US">
                <a:solidFill>
                  <a:schemeClr val="accent1"/>
                </a:solidFill>
              </a:rPr>
              <a:t>	Factors:	</a:t>
            </a:r>
            <a:r>
              <a:rPr lang="en-US" altLang="en-US" u="sng">
                <a:solidFill>
                  <a:srgbClr val="00FF00"/>
                </a:solidFill>
              </a:rPr>
              <a:t>  1 in.   </a:t>
            </a:r>
            <a:r>
              <a:rPr lang="en-US" altLang="en-US">
                <a:solidFill>
                  <a:srgbClr val="00FF00"/>
                </a:solidFill>
              </a:rPr>
              <a:t>     and    </a:t>
            </a:r>
            <a:r>
              <a:rPr lang="en-US" altLang="en-US" u="sng">
                <a:solidFill>
                  <a:srgbClr val="00FF00"/>
                </a:solidFill>
              </a:rPr>
              <a:t> 2.54 cm  </a:t>
            </a:r>
            <a:endParaRPr lang="en-US" altLang="en-US">
              <a:solidFill>
                <a:srgbClr val="00FF00"/>
              </a:solidFill>
            </a:endParaRPr>
          </a:p>
          <a:p>
            <a:pPr>
              <a:buFontTx/>
              <a:buNone/>
            </a:pPr>
            <a:r>
              <a:rPr lang="en-US" altLang="en-US">
                <a:solidFill>
                  <a:srgbClr val="00FF00"/>
                </a:solidFill>
              </a:rPr>
              <a:t>			2.54 cm	        1 in.</a:t>
            </a:r>
            <a:r>
              <a:rPr lang="en-US" altLang="en-US" sz="2100" b="0">
                <a:solidFill>
                  <a:srgbClr val="00FF00"/>
                </a:solidFill>
              </a:rPr>
              <a:t>	</a:t>
            </a:r>
          </a:p>
          <a:p>
            <a:pPr>
              <a:lnSpc>
                <a:spcPct val="40000"/>
              </a:lnSpc>
              <a:buFontTx/>
              <a:buNone/>
            </a:pPr>
            <a:r>
              <a:rPr lang="en-US" altLang="en-US" sz="2100" b="0">
                <a:solidFill>
                  <a:schemeClr val="accent1"/>
                </a:solidFill>
              </a:rPr>
              <a:t>	</a:t>
            </a:r>
          </a:p>
          <a:p>
            <a:pPr>
              <a:buFontTx/>
              <a:buNone/>
            </a:pPr>
            <a:r>
              <a:rPr lang="en-US" altLang="en-US" sz="2000" b="0">
                <a:solidFill>
                  <a:schemeClr val="accent1"/>
                </a:solidFill>
              </a:rPr>
              <a:t>	</a:t>
            </a:r>
            <a:endParaRPr lang="en-US" altLang="en-US" sz="2000" b="0" i="1">
              <a:solidFill>
                <a:schemeClr val="accent2"/>
              </a:solidFill>
            </a:endParaRPr>
          </a:p>
          <a:p>
            <a:pPr>
              <a:buFontTx/>
              <a:buNone/>
            </a:pPr>
            <a:endParaRPr lang="en-US" altLang="en-US" sz="2000" b="0">
              <a:solidFill>
                <a:srgbClr val="00FF00"/>
              </a:solidFill>
            </a:endParaRPr>
          </a:p>
          <a:p>
            <a:pPr>
              <a:buFontTx/>
              <a:buNone/>
            </a:pPr>
            <a:r>
              <a:rPr lang="en-US" altLang="en-US" sz="2000" b="0">
                <a:solidFill>
                  <a:srgbClr val="00FF00"/>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52463" y="300038"/>
            <a:ext cx="7772400" cy="1144587"/>
          </a:xfrm>
          <a:ln w="38100">
            <a:solidFill>
              <a:schemeClr val="hlink"/>
            </a:solidFill>
            <a:miter lim="800000"/>
            <a:headEnd/>
            <a:tailEnd/>
          </a:ln>
        </p:spPr>
        <p:txBody>
          <a:bodyPr/>
          <a:lstStyle/>
          <a:p>
            <a:r>
              <a:rPr lang="en-US" altLang="en-US" sz="3200" b="0">
                <a:solidFill>
                  <a:srgbClr val="FFA27C"/>
                </a:solidFill>
                <a:latin typeface="Comic Sans MS" panose="030F0702030302020204" pitchFamily="66" charset="0"/>
              </a:rPr>
              <a:t>Learning Check</a:t>
            </a:r>
            <a:r>
              <a:rPr lang="en-US" altLang="en-US" sz="3100" b="0">
                <a:solidFill>
                  <a:schemeClr val="tx1"/>
                </a:solidFill>
              </a:rPr>
              <a:t> </a:t>
            </a:r>
            <a:endParaRPr lang="en-US" altLang="en-US"/>
          </a:p>
        </p:txBody>
      </p:sp>
      <p:sp>
        <p:nvSpPr>
          <p:cNvPr id="128003" name="Rectangle 3"/>
          <p:cNvSpPr>
            <a:spLocks noGrp="1" noChangeArrowheads="1"/>
          </p:cNvSpPr>
          <p:nvPr>
            <p:ph type="body" idx="1"/>
          </p:nvPr>
        </p:nvSpPr>
        <p:spPr>
          <a:xfrm>
            <a:off x="508000" y="1579563"/>
            <a:ext cx="8345488" cy="5278437"/>
          </a:xfrm>
        </p:spPr>
        <p:txBody>
          <a:bodyPr/>
          <a:lstStyle/>
          <a:p>
            <a:pPr>
              <a:buFontTx/>
              <a:buNone/>
            </a:pPr>
            <a:r>
              <a:rPr lang="en-US" altLang="en-US" sz="1900" b="0">
                <a:solidFill>
                  <a:srgbClr val="F8F8F8"/>
                </a:solidFill>
                <a:effectLst>
                  <a:outerShdw blurRad="38100" dist="38100" dir="2700000" algn="tl">
                    <a:srgbClr val="000000"/>
                  </a:outerShdw>
                </a:effectLst>
              </a:rPr>
              <a:t>	</a:t>
            </a:r>
            <a:r>
              <a:rPr lang="en-US" altLang="en-US" sz="3200" b="0">
                <a:solidFill>
                  <a:srgbClr val="F8F8F8"/>
                </a:solidFill>
                <a:effectLst>
                  <a:outerShdw blurRad="38100" dist="38100" dir="2700000" algn="tl">
                    <a:srgbClr val="000000"/>
                  </a:outerShdw>
                </a:effectLst>
              </a:rPr>
              <a:t>Write conversion factors that relate each of the following pairs of units:</a:t>
            </a:r>
          </a:p>
          <a:p>
            <a:pPr>
              <a:lnSpc>
                <a:spcPct val="110000"/>
              </a:lnSpc>
              <a:buFontTx/>
              <a:buNone/>
            </a:pPr>
            <a:r>
              <a:rPr lang="en-US" altLang="en-US" sz="3200" b="0">
                <a:solidFill>
                  <a:srgbClr val="F8F8F8"/>
                </a:solidFill>
                <a:effectLst>
                  <a:outerShdw blurRad="38100" dist="38100" dir="2700000" algn="tl">
                    <a:srgbClr val="000000"/>
                  </a:outerShdw>
                </a:effectLst>
              </a:rPr>
              <a:t>	1.  Liters and mL</a:t>
            </a:r>
          </a:p>
          <a:p>
            <a:pPr>
              <a:lnSpc>
                <a:spcPct val="110000"/>
              </a:lnSpc>
              <a:buFontTx/>
              <a:buNone/>
            </a:pPr>
            <a:endParaRPr lang="en-US" altLang="en-US" sz="3200" b="0">
              <a:solidFill>
                <a:srgbClr val="F8F8F8"/>
              </a:solidFill>
              <a:effectLst>
                <a:outerShdw blurRad="38100" dist="38100" dir="2700000" algn="tl">
                  <a:srgbClr val="000000"/>
                </a:outerShdw>
              </a:effectLst>
            </a:endParaRPr>
          </a:p>
          <a:p>
            <a:pPr>
              <a:lnSpc>
                <a:spcPct val="110000"/>
              </a:lnSpc>
              <a:buFontTx/>
              <a:buNone/>
            </a:pPr>
            <a:r>
              <a:rPr lang="en-US" altLang="en-US" sz="3200" b="0">
                <a:solidFill>
                  <a:srgbClr val="F8F8F8"/>
                </a:solidFill>
                <a:effectLst>
                  <a:outerShdw blurRad="38100" dist="38100" dir="2700000" algn="tl">
                    <a:srgbClr val="000000"/>
                  </a:outerShdw>
                </a:effectLst>
              </a:rPr>
              <a:t>	2.  Hours and minutes</a:t>
            </a:r>
          </a:p>
          <a:p>
            <a:pPr>
              <a:lnSpc>
                <a:spcPct val="110000"/>
              </a:lnSpc>
              <a:buFontTx/>
              <a:buNone/>
            </a:pPr>
            <a:endParaRPr lang="en-US" altLang="en-US" sz="3200" b="0">
              <a:solidFill>
                <a:srgbClr val="F8F8F8"/>
              </a:solidFill>
              <a:effectLst>
                <a:outerShdw blurRad="38100" dist="38100" dir="2700000" algn="tl">
                  <a:srgbClr val="000000"/>
                </a:outerShdw>
              </a:effectLst>
            </a:endParaRPr>
          </a:p>
          <a:p>
            <a:pPr>
              <a:lnSpc>
                <a:spcPct val="110000"/>
              </a:lnSpc>
              <a:buFontTx/>
              <a:buNone/>
            </a:pPr>
            <a:r>
              <a:rPr lang="en-US" altLang="en-US" sz="3200" b="0">
                <a:solidFill>
                  <a:srgbClr val="F8F8F8"/>
                </a:solidFill>
                <a:effectLst>
                  <a:outerShdw blurRad="38100" dist="38100" dir="2700000" algn="tl">
                    <a:srgbClr val="000000"/>
                  </a:outerShdw>
                </a:effectLst>
              </a:rPr>
              <a:t>	3.  Meters and kilometers</a:t>
            </a:r>
          </a:p>
          <a:p>
            <a:pPr>
              <a:lnSpc>
                <a:spcPct val="110000"/>
              </a:lnSpc>
              <a:buFontTx/>
              <a:buNone/>
            </a:pPr>
            <a:endParaRPr lang="en-US" altLang="en-US" sz="3200" b="0">
              <a:solidFill>
                <a:srgbClr val="F8F8F8"/>
              </a:solidFill>
              <a:effectLst>
                <a:outerShdw blurRad="38100" dist="38100" dir="2700000" algn="tl">
                  <a:srgbClr val="000000"/>
                </a:outerShdw>
              </a:effectLst>
            </a:endParaRPr>
          </a:p>
          <a:p>
            <a:endParaRPr lang="en-US" altLang="en-US" sz="2300" b="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38200" y="457200"/>
            <a:ext cx="7924800" cy="990600"/>
          </a:xfrm>
          <a:ln w="38100">
            <a:solidFill>
              <a:schemeClr val="hlink"/>
            </a:solidFill>
            <a:miter lim="800000"/>
            <a:headEnd/>
            <a:tailEnd/>
          </a:ln>
        </p:spPr>
        <p:txBody>
          <a:bodyPr/>
          <a:lstStyle/>
          <a:p>
            <a:r>
              <a:rPr lang="en-US" altLang="en-US" sz="2600"/>
              <a:t/>
            </a:r>
            <a:br>
              <a:rPr lang="en-US" altLang="en-US" sz="2600"/>
            </a:br>
            <a:r>
              <a:rPr lang="en-US" altLang="en-US" sz="3000">
                <a:solidFill>
                  <a:srgbClr val="66FF33"/>
                </a:solidFill>
              </a:rPr>
              <a:t>How many minutes are in 2.5 hours</a:t>
            </a:r>
            <a:r>
              <a:rPr lang="en-US" altLang="en-US" sz="2600">
                <a:solidFill>
                  <a:srgbClr val="66FF33"/>
                </a:solidFill>
              </a:rPr>
              <a:t>?</a:t>
            </a:r>
            <a:br>
              <a:rPr lang="en-US" altLang="en-US" sz="2600">
                <a:solidFill>
                  <a:srgbClr val="66FF33"/>
                </a:solidFill>
              </a:rPr>
            </a:br>
            <a:endParaRPr lang="en-US" altLang="en-US">
              <a:solidFill>
                <a:srgbClr val="66FF33"/>
              </a:solidFill>
            </a:endParaRPr>
          </a:p>
        </p:txBody>
      </p:sp>
      <p:sp>
        <p:nvSpPr>
          <p:cNvPr id="134147" name="Rectangle 3"/>
          <p:cNvSpPr>
            <a:spLocks noGrp="1" noChangeArrowheads="1"/>
          </p:cNvSpPr>
          <p:nvPr>
            <p:ph type="body" idx="1"/>
          </p:nvPr>
        </p:nvSpPr>
        <p:spPr>
          <a:xfrm>
            <a:off x="609600" y="1447800"/>
            <a:ext cx="7772400" cy="4953000"/>
          </a:xfrm>
        </p:spPr>
        <p:txBody>
          <a:bodyPr/>
          <a:lstStyle/>
          <a:p>
            <a:pPr>
              <a:buFontTx/>
              <a:buNone/>
            </a:pPr>
            <a:endParaRPr lang="en-US" altLang="en-US" sz="2800" b="0"/>
          </a:p>
          <a:p>
            <a:pPr>
              <a:buFontTx/>
              <a:buNone/>
            </a:pPr>
            <a:r>
              <a:rPr lang="en-US" altLang="en-US" sz="2800" b="0">
                <a:solidFill>
                  <a:srgbClr val="FF3300"/>
                </a:solidFill>
              </a:rPr>
              <a:t>         </a:t>
            </a:r>
            <a:r>
              <a:rPr lang="en-US" altLang="en-US" sz="2800" i="1">
                <a:solidFill>
                  <a:srgbClr val="FFFF00"/>
                </a:solidFill>
              </a:rPr>
              <a:t>Conversion factor</a:t>
            </a:r>
          </a:p>
          <a:p>
            <a:pPr>
              <a:buFontTx/>
              <a:buNone/>
            </a:pPr>
            <a:r>
              <a:rPr lang="en-US" altLang="en-US" sz="2800" i="1">
                <a:solidFill>
                  <a:srgbClr val="FFFF00"/>
                </a:solidFill>
              </a:rPr>
              <a:t>	</a:t>
            </a:r>
          </a:p>
          <a:p>
            <a:pPr>
              <a:buFontTx/>
              <a:buNone/>
            </a:pPr>
            <a:r>
              <a:rPr lang="en-US" altLang="en-US" sz="2800" i="1">
                <a:solidFill>
                  <a:srgbClr val="FFFF00"/>
                </a:solidFill>
              </a:rPr>
              <a:t> 	</a:t>
            </a:r>
            <a:r>
              <a:rPr lang="en-US" altLang="en-US" sz="2800" b="0">
                <a:solidFill>
                  <a:srgbClr val="F8F8F8"/>
                </a:solidFill>
                <a:effectLst>
                  <a:outerShdw blurRad="38100" dist="38100" dir="2700000" algn="tl">
                    <a:srgbClr val="000000"/>
                  </a:outerShdw>
                </a:effectLst>
              </a:rPr>
              <a:t>2.5 hr   x  </a:t>
            </a:r>
            <a:r>
              <a:rPr lang="en-US" altLang="en-US" sz="2800" b="0" u="sng">
                <a:solidFill>
                  <a:srgbClr val="F8F8F8"/>
                </a:solidFill>
                <a:effectLst>
                  <a:outerShdw blurRad="38100" dist="38100" dir="2700000" algn="tl">
                    <a:srgbClr val="000000"/>
                  </a:outerShdw>
                </a:effectLst>
              </a:rPr>
              <a:t>  60 min</a:t>
            </a:r>
            <a:r>
              <a:rPr lang="en-US" altLang="en-US" sz="2800" b="0">
                <a:solidFill>
                  <a:srgbClr val="F8F8F8"/>
                </a:solidFill>
                <a:effectLst>
                  <a:outerShdw blurRad="38100" dist="38100" dir="2700000" algn="tl">
                    <a:srgbClr val="000000"/>
                  </a:outerShdw>
                </a:effectLst>
              </a:rPr>
              <a:t>       	=   150 min   </a:t>
            </a:r>
          </a:p>
          <a:p>
            <a:pPr>
              <a:buFontTx/>
              <a:buNone/>
            </a:pPr>
            <a:r>
              <a:rPr lang="en-US" altLang="en-US" sz="2800" b="0">
                <a:solidFill>
                  <a:srgbClr val="F8F8F8"/>
                </a:solidFill>
                <a:effectLst>
                  <a:outerShdw blurRad="38100" dist="38100" dir="2700000" algn="tl">
                    <a:srgbClr val="000000"/>
                  </a:outerShdw>
                </a:effectLst>
              </a:rPr>
              <a:t>                     1 hr</a:t>
            </a:r>
          </a:p>
          <a:p>
            <a:pPr>
              <a:buFontTx/>
              <a:buNone/>
            </a:pPr>
            <a:endParaRPr lang="en-US" altLang="en-US" sz="2800" b="0">
              <a:solidFill>
                <a:srgbClr val="F8F8F8"/>
              </a:solidFill>
              <a:effectLst>
                <a:outerShdw blurRad="38100" dist="38100" dir="2700000" algn="tl">
                  <a:srgbClr val="000000"/>
                </a:outerShdw>
              </a:effectLst>
            </a:endParaRPr>
          </a:p>
          <a:p>
            <a:pPr>
              <a:buFontTx/>
              <a:buNone/>
            </a:pPr>
            <a:r>
              <a:rPr lang="en-US" altLang="en-US" sz="2800" b="0">
                <a:solidFill>
                  <a:schemeClr val="accent1"/>
                </a:solidFill>
              </a:rPr>
              <a:t>	</a:t>
            </a:r>
            <a:r>
              <a:rPr lang="en-US" altLang="en-US" sz="2800" i="1">
                <a:solidFill>
                  <a:srgbClr val="0033CC"/>
                </a:solidFill>
              </a:rPr>
              <a:t>	cancel		</a:t>
            </a:r>
            <a:endParaRPr lang="en-US" altLang="en-US" sz="2800" b="0"/>
          </a:p>
          <a:p>
            <a:pPr>
              <a:buFontTx/>
              <a:buNone/>
            </a:pPr>
            <a:endParaRPr lang="en-US" altLang="en-US" sz="2800"/>
          </a:p>
          <a:p>
            <a:pPr>
              <a:buFontTx/>
              <a:buNone/>
            </a:pPr>
            <a:endParaRPr lang="en-US" altLang="en-US" sz="2000"/>
          </a:p>
          <a:p>
            <a:endParaRPr lang="en-US" altLang="en-US"/>
          </a:p>
          <a:p>
            <a:endParaRPr lang="en-US" altLang="en-US"/>
          </a:p>
          <a:p>
            <a:endParaRPr lang="en-US" altLang="en-US"/>
          </a:p>
        </p:txBody>
      </p:sp>
      <p:sp>
        <p:nvSpPr>
          <p:cNvPr id="134148" name="Line 4"/>
          <p:cNvSpPr>
            <a:spLocks noChangeShapeType="1"/>
          </p:cNvSpPr>
          <p:nvPr/>
        </p:nvSpPr>
        <p:spPr bwMode="auto">
          <a:xfrm flipH="1">
            <a:off x="1524000" y="2895600"/>
            <a:ext cx="457200" cy="5334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9" name="Line 5"/>
          <p:cNvSpPr>
            <a:spLocks noChangeShapeType="1"/>
          </p:cNvSpPr>
          <p:nvPr/>
        </p:nvSpPr>
        <p:spPr bwMode="auto">
          <a:xfrm flipH="1">
            <a:off x="3048000" y="3505200"/>
            <a:ext cx="4572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0" name="Line 6"/>
          <p:cNvSpPr>
            <a:spLocks noChangeShapeType="1"/>
          </p:cNvSpPr>
          <p:nvPr/>
        </p:nvSpPr>
        <p:spPr bwMode="auto">
          <a:xfrm flipH="1" flipV="1">
            <a:off x="1676400" y="3429000"/>
            <a:ext cx="381000" cy="9144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1" name="Line 7"/>
          <p:cNvSpPr>
            <a:spLocks noChangeShapeType="1"/>
          </p:cNvSpPr>
          <p:nvPr/>
        </p:nvSpPr>
        <p:spPr bwMode="auto">
          <a:xfrm flipV="1">
            <a:off x="2057400" y="3962400"/>
            <a:ext cx="914400" cy="38100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52" name="Line 8"/>
          <p:cNvSpPr>
            <a:spLocks noChangeShapeType="1"/>
          </p:cNvSpPr>
          <p:nvPr/>
        </p:nvSpPr>
        <p:spPr bwMode="auto">
          <a:xfrm>
            <a:off x="3276600" y="2362200"/>
            <a:ext cx="0" cy="685800"/>
          </a:xfrm>
          <a:prstGeom prst="line">
            <a:avLst/>
          </a:prstGeom>
          <a:noFill/>
          <a:ln w="317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153" name="Text Box 9"/>
          <p:cNvSpPr txBox="1">
            <a:spLocks noChangeArrowheads="1"/>
          </p:cNvSpPr>
          <p:nvPr/>
        </p:nvSpPr>
        <p:spPr bwMode="auto">
          <a:xfrm>
            <a:off x="685800" y="5105400"/>
            <a:ext cx="8229600"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D9E2FF"/>
                </a:solidFill>
                <a:effectLst>
                  <a:outerShdw blurRad="38100" dist="38100" dir="2700000" algn="tl">
                    <a:srgbClr val="000000"/>
                  </a:outerShdw>
                </a:effectLst>
              </a:rPr>
              <a:t>By using dimensional analysis / factor-label method, the UNITS ensure that you have the conversion right side up, and the UNITS are calculated as well as the numbers!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90600" y="0"/>
            <a:ext cx="7162800" cy="1143000"/>
          </a:xfrm>
        </p:spPr>
        <p:txBody>
          <a:bodyPr/>
          <a:lstStyle/>
          <a:p>
            <a:r>
              <a:rPr lang="en-US" altLang="en-US">
                <a:solidFill>
                  <a:srgbClr val="FF6600"/>
                </a:solidFill>
                <a:effectLst>
                  <a:outerShdw blurRad="38100" dist="38100" dir="2700000" algn="tl">
                    <a:srgbClr val="000000"/>
                  </a:outerShdw>
                </a:effectLst>
              </a:rPr>
              <a:t>Steps to Problem Solving</a:t>
            </a:r>
          </a:p>
        </p:txBody>
      </p:sp>
      <p:sp>
        <p:nvSpPr>
          <p:cNvPr id="275459" name="Rectangle 3"/>
          <p:cNvSpPr>
            <a:spLocks noGrp="1" noChangeArrowheads="1"/>
          </p:cNvSpPr>
          <p:nvPr>
            <p:ph type="body" idx="1"/>
          </p:nvPr>
        </p:nvSpPr>
        <p:spPr>
          <a:xfrm>
            <a:off x="990600" y="1066800"/>
            <a:ext cx="7162800" cy="5257800"/>
          </a:xfrm>
          <a:solidFill>
            <a:srgbClr val="FFFFFF"/>
          </a:solidFill>
        </p:spPr>
        <p:txBody>
          <a:bodyPr/>
          <a:lstStyle/>
          <a:p>
            <a:pPr marL="457200" indent="-457200">
              <a:lnSpc>
                <a:spcPct val="80000"/>
              </a:lnSpc>
              <a:buFontTx/>
              <a:buAutoNum type="arabicPeriod"/>
            </a:pPr>
            <a:r>
              <a:rPr lang="en-US" altLang="en-US" sz="2000"/>
              <a:t>Write down the given amount.  Don’t forget the units!</a:t>
            </a:r>
          </a:p>
          <a:p>
            <a:pPr marL="457200" indent="-457200">
              <a:lnSpc>
                <a:spcPct val="80000"/>
              </a:lnSpc>
              <a:buFontTx/>
              <a:buAutoNum type="arabicPeriod"/>
            </a:pPr>
            <a:r>
              <a:rPr lang="en-US" altLang="en-US" sz="2000"/>
              <a:t>Multiply by a fraction.</a:t>
            </a:r>
          </a:p>
          <a:p>
            <a:pPr marL="457200" indent="-457200">
              <a:lnSpc>
                <a:spcPct val="80000"/>
              </a:lnSpc>
              <a:buFontTx/>
              <a:buAutoNum type="arabicPeriod"/>
            </a:pPr>
            <a:r>
              <a:rPr lang="en-US" altLang="en-US" sz="2000"/>
              <a:t>Use the fraction as a conversion factor.  Determine if the top or the bottom should be the same unit as the given so that it will cancel.</a:t>
            </a:r>
          </a:p>
          <a:p>
            <a:pPr marL="457200" indent="-457200">
              <a:lnSpc>
                <a:spcPct val="80000"/>
              </a:lnSpc>
              <a:buFontTx/>
              <a:buAutoNum type="arabicPeriod"/>
            </a:pPr>
            <a:r>
              <a:rPr lang="en-US" altLang="en-US" sz="2000"/>
              <a:t>Put a unit on the opposite side that will be the new unit.  If you don’t know a conversion between those units directly, use one that you do know that is a step toward the one you want at the end.</a:t>
            </a:r>
          </a:p>
          <a:p>
            <a:pPr marL="457200" indent="-457200">
              <a:lnSpc>
                <a:spcPct val="80000"/>
              </a:lnSpc>
              <a:buFontTx/>
              <a:buAutoNum type="arabicPeriod"/>
            </a:pPr>
            <a:r>
              <a:rPr lang="en-US" altLang="en-US" sz="2000"/>
              <a:t>Insert the numbers on the conversion so that the top and the bottom amounts are EQUAL, but in different units.</a:t>
            </a:r>
          </a:p>
          <a:p>
            <a:pPr marL="457200" indent="-457200">
              <a:lnSpc>
                <a:spcPct val="80000"/>
              </a:lnSpc>
              <a:buFontTx/>
              <a:buAutoNum type="arabicPeriod"/>
            </a:pPr>
            <a:r>
              <a:rPr lang="en-US" altLang="en-US" sz="2000"/>
              <a:t>Multiply and divide the units (Cancel).</a:t>
            </a:r>
          </a:p>
          <a:p>
            <a:pPr marL="457200" indent="-457200">
              <a:lnSpc>
                <a:spcPct val="80000"/>
              </a:lnSpc>
              <a:buFontTx/>
              <a:buAutoNum type="arabicPeriod"/>
            </a:pPr>
            <a:r>
              <a:rPr lang="en-US" altLang="en-US" sz="2000"/>
              <a:t>If the units are not the ones you want for your answer, make more conversions until you reach that point.</a:t>
            </a:r>
          </a:p>
          <a:p>
            <a:pPr marL="457200" indent="-457200">
              <a:lnSpc>
                <a:spcPct val="80000"/>
              </a:lnSpc>
              <a:buFontTx/>
              <a:buAutoNum type="arabicPeriod"/>
            </a:pPr>
            <a:r>
              <a:rPr lang="en-US" altLang="en-US" sz="2000"/>
              <a:t>Multiply and divide the numbers.  Don’t forget “Please Excuse My Dear Aunt Sally”! (order of operations)</a:t>
            </a:r>
          </a:p>
          <a:p>
            <a:pPr marL="457200" indent="-457200">
              <a:lnSpc>
                <a:spcPct val="80000"/>
              </a:lnSpc>
              <a:buFontTx/>
              <a:buAutoNum type="arabicPeriod"/>
            </a:pPr>
            <a:endParaRPr lang="en-US" altLang="en-US"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ltLang="en-US">
                <a:solidFill>
                  <a:srgbClr val="FF6600"/>
                </a:solidFill>
                <a:latin typeface="Comic Sans MS" panose="030F0702030302020204" pitchFamily="66" charset="0"/>
              </a:rPr>
              <a:t>Sample Problem</a:t>
            </a:r>
          </a:p>
        </p:txBody>
      </p:sp>
      <p:sp>
        <p:nvSpPr>
          <p:cNvPr id="152579" name="Rectangle 3"/>
          <p:cNvSpPr>
            <a:spLocks noGrp="1" noChangeArrowheads="1"/>
          </p:cNvSpPr>
          <p:nvPr>
            <p:ph type="body" idx="1"/>
          </p:nvPr>
        </p:nvSpPr>
        <p:spPr>
          <a:xfrm>
            <a:off x="304800" y="1981200"/>
            <a:ext cx="7848600" cy="4114800"/>
          </a:xfrm>
        </p:spPr>
        <p:txBody>
          <a:bodyPr/>
          <a:lstStyle/>
          <a:p>
            <a:r>
              <a:rPr lang="en-US" altLang="en-US" sz="3200">
                <a:solidFill>
                  <a:srgbClr val="FCFEB9"/>
                </a:solidFill>
                <a:effectLst>
                  <a:outerShdw blurRad="38100" dist="38100" dir="2700000" algn="tl">
                    <a:srgbClr val="000000"/>
                  </a:outerShdw>
                </a:effectLst>
              </a:rPr>
              <a:t>You have $7.25 in your pocket in quarters.  How many quarters do you have?</a:t>
            </a:r>
          </a:p>
          <a:p>
            <a:endParaRPr lang="en-US" altLang="en-US" sz="3200">
              <a:solidFill>
                <a:srgbClr val="FCFEB9"/>
              </a:solidFill>
              <a:effectLst>
                <a:outerShdw blurRad="38100" dist="38100" dir="2700000" algn="tl">
                  <a:srgbClr val="000000"/>
                </a:outerShdw>
              </a:effectLst>
            </a:endParaRPr>
          </a:p>
          <a:p>
            <a:pPr>
              <a:buFontTx/>
              <a:buNone/>
            </a:pPr>
            <a:r>
              <a:rPr lang="en-US" altLang="en-US" sz="3200">
                <a:solidFill>
                  <a:srgbClr val="FCFEB9"/>
                </a:solidFill>
                <a:effectLst>
                  <a:outerShdw blurRad="38100" dist="38100" dir="2700000" algn="tl">
                    <a:srgbClr val="000000"/>
                  </a:outerShdw>
                </a:effectLst>
              </a:rPr>
              <a:t>7.25 dollars       4 quarters</a:t>
            </a:r>
          </a:p>
          <a:p>
            <a:pPr>
              <a:buFontTx/>
              <a:buNone/>
            </a:pPr>
            <a:r>
              <a:rPr lang="en-US" altLang="en-US" sz="3200">
                <a:solidFill>
                  <a:srgbClr val="FCFEB9"/>
                </a:solidFill>
                <a:effectLst>
                  <a:outerShdw blurRad="38100" dist="38100" dir="2700000" algn="tl">
                    <a:srgbClr val="000000"/>
                  </a:outerShdw>
                </a:effectLst>
              </a:rPr>
              <a:t>                             1 dollar</a:t>
            </a:r>
            <a:r>
              <a:rPr lang="en-US" altLang="en-US"/>
              <a:t>   </a:t>
            </a:r>
          </a:p>
        </p:txBody>
      </p:sp>
      <p:sp>
        <p:nvSpPr>
          <p:cNvPr id="152580" name="Text Box 4"/>
          <p:cNvSpPr txBox="1">
            <a:spLocks noChangeArrowheads="1"/>
          </p:cNvSpPr>
          <p:nvPr/>
        </p:nvSpPr>
        <p:spPr bwMode="auto">
          <a:xfrm>
            <a:off x="2590800" y="4419600"/>
            <a:ext cx="5334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0">
                <a:solidFill>
                  <a:srgbClr val="FCFEB9"/>
                </a:solidFill>
              </a:rPr>
              <a:t>X</a:t>
            </a:r>
          </a:p>
        </p:txBody>
      </p:sp>
      <p:sp>
        <p:nvSpPr>
          <p:cNvPr id="152581" name="Line 5"/>
          <p:cNvSpPr>
            <a:spLocks noChangeShapeType="1"/>
          </p:cNvSpPr>
          <p:nvPr/>
        </p:nvSpPr>
        <p:spPr bwMode="auto">
          <a:xfrm flipH="1">
            <a:off x="3200400" y="4572000"/>
            <a:ext cx="2286000" cy="0"/>
          </a:xfrm>
          <a:prstGeom prst="line">
            <a:avLst/>
          </a:prstGeom>
          <a:noFill/>
          <a:ln w="317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2" name="Line 6"/>
          <p:cNvSpPr>
            <a:spLocks noChangeShapeType="1"/>
          </p:cNvSpPr>
          <p:nvPr/>
        </p:nvSpPr>
        <p:spPr bwMode="auto">
          <a:xfrm flipH="1">
            <a:off x="1143000" y="40386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3" name="Line 7"/>
          <p:cNvSpPr>
            <a:spLocks noChangeShapeType="1"/>
          </p:cNvSpPr>
          <p:nvPr/>
        </p:nvSpPr>
        <p:spPr bwMode="auto">
          <a:xfrm flipH="1">
            <a:off x="3810000" y="4648200"/>
            <a:ext cx="1371600" cy="53340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84" name="Text Box 8"/>
          <p:cNvSpPr txBox="1">
            <a:spLocks noChangeArrowheads="1"/>
          </p:cNvSpPr>
          <p:nvPr/>
        </p:nvSpPr>
        <p:spPr bwMode="auto">
          <a:xfrm>
            <a:off x="5791200" y="4343400"/>
            <a:ext cx="2819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0">
                <a:solidFill>
                  <a:srgbClr val="FCFEB9"/>
                </a:solidFill>
                <a:effectLst>
                  <a:outerShdw blurRad="38100" dist="38100" dir="2700000" algn="tl">
                    <a:srgbClr val="000000"/>
                  </a:outerShdw>
                </a:effectLst>
              </a:rPr>
              <a:t>= 29 quarters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box(in)">
                                      <p:cBhvr>
                                        <p:cTn id="7" dur="500"/>
                                        <p:tgtEl>
                                          <p:spTgt spid="152579">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box(in)">
                                      <p:cBhvr>
                                        <p:cTn id="10" dur="500"/>
                                        <p:tgtEl>
                                          <p:spTgt spid="152579">
                                            <p:txEl>
                                              <p:pRg st="3" end="3"/>
                                            </p:txEl>
                                          </p:spTgt>
                                        </p:tgtEl>
                                      </p:cBhvr>
                                    </p:animEffect>
                                  </p:childTnLst>
                                </p:cTn>
                              </p:par>
                              <p:par>
                                <p:cTn id="11" presetID="2" presetClass="entr" presetSubtype="1" fill="hold" grpId="0" nodeType="withEffect">
                                  <p:stCondLst>
                                    <p:cond delay="0"/>
                                  </p:stCondLst>
                                  <p:childTnLst>
                                    <p:set>
                                      <p:cBhvr>
                                        <p:cTn id="12" dur="1" fill="hold">
                                          <p:stCondLst>
                                            <p:cond delay="0"/>
                                          </p:stCondLst>
                                        </p:cTn>
                                        <p:tgtEl>
                                          <p:spTgt spid="152580"/>
                                        </p:tgtEl>
                                        <p:attrNameLst>
                                          <p:attrName>style.visibility</p:attrName>
                                        </p:attrNameLst>
                                      </p:cBhvr>
                                      <p:to>
                                        <p:strVal val="visible"/>
                                      </p:to>
                                    </p:set>
                                    <p:anim calcmode="lin" valueType="num">
                                      <p:cBhvr additive="base">
                                        <p:cTn id="13" dur="500" fill="hold"/>
                                        <p:tgtEl>
                                          <p:spTgt spid="152580"/>
                                        </p:tgtEl>
                                        <p:attrNameLst>
                                          <p:attrName>ppt_x</p:attrName>
                                        </p:attrNameLst>
                                      </p:cBhvr>
                                      <p:tavLst>
                                        <p:tav tm="0">
                                          <p:val>
                                            <p:strVal val="#ppt_x"/>
                                          </p:val>
                                        </p:tav>
                                        <p:tav tm="100000">
                                          <p:val>
                                            <p:strVal val="#ppt_x"/>
                                          </p:val>
                                        </p:tav>
                                      </p:tavLst>
                                    </p:anim>
                                    <p:anim calcmode="lin" valueType="num">
                                      <p:cBhvr additive="base">
                                        <p:cTn id="14" dur="500" fill="hold"/>
                                        <p:tgtEl>
                                          <p:spTgt spid="152580"/>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2581"/>
                                        </p:tgtEl>
                                        <p:attrNameLst>
                                          <p:attrName>style.visibility</p:attrName>
                                        </p:attrNameLst>
                                      </p:cBhvr>
                                      <p:to>
                                        <p:strVal val="visible"/>
                                      </p:to>
                                    </p:set>
                                    <p:anim calcmode="lin" valueType="num">
                                      <p:cBhvr additive="base">
                                        <p:cTn id="17" dur="500" fill="hold"/>
                                        <p:tgtEl>
                                          <p:spTgt spid="152581"/>
                                        </p:tgtEl>
                                        <p:attrNameLst>
                                          <p:attrName>ppt_x</p:attrName>
                                        </p:attrNameLst>
                                      </p:cBhvr>
                                      <p:tavLst>
                                        <p:tav tm="0">
                                          <p:val>
                                            <p:strVal val="0-#ppt_w/2"/>
                                          </p:val>
                                        </p:tav>
                                        <p:tav tm="100000">
                                          <p:val>
                                            <p:strVal val="#ppt_x"/>
                                          </p:val>
                                        </p:tav>
                                      </p:tavLst>
                                    </p:anim>
                                    <p:anim calcmode="lin" valueType="num">
                                      <p:cBhvr additive="base">
                                        <p:cTn id="18" dur="500" fill="hold"/>
                                        <p:tgtEl>
                                          <p:spTgt spid="15258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52583"/>
                                        </p:tgtEl>
                                        <p:attrNameLst>
                                          <p:attrName>style.visibility</p:attrName>
                                        </p:attrNameLst>
                                      </p:cBhvr>
                                      <p:to>
                                        <p:strVal val="visible"/>
                                      </p:to>
                                    </p:set>
                                    <p:animEffect transition="in" filter="wipe(down)">
                                      <p:cBhvr>
                                        <p:cTn id="23" dur="500"/>
                                        <p:tgtEl>
                                          <p:spTgt spid="152583"/>
                                        </p:tgtEl>
                                      </p:cBhvr>
                                    </p:animEffect>
                                  </p:childTnLst>
                                </p:cTn>
                              </p:par>
                              <p:par>
                                <p:cTn id="24" presetID="22" presetClass="entr" presetSubtype="4" fill="hold" nodeType="withEffect">
                                  <p:stCondLst>
                                    <p:cond delay="0"/>
                                  </p:stCondLst>
                                  <p:childTnLst>
                                    <p:set>
                                      <p:cBhvr>
                                        <p:cTn id="25" dur="1" fill="hold">
                                          <p:stCondLst>
                                            <p:cond delay="0"/>
                                          </p:stCondLst>
                                        </p:cTn>
                                        <p:tgtEl>
                                          <p:spTgt spid="152582"/>
                                        </p:tgtEl>
                                        <p:attrNameLst>
                                          <p:attrName>style.visibility</p:attrName>
                                        </p:attrNameLst>
                                      </p:cBhvr>
                                      <p:to>
                                        <p:strVal val="visible"/>
                                      </p:to>
                                    </p:set>
                                    <p:animEffect transition="in" filter="wipe(down)">
                                      <p:cBhvr>
                                        <p:cTn id="26" dur="500"/>
                                        <p:tgtEl>
                                          <p:spTgt spid="1525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2584"/>
                                        </p:tgtEl>
                                        <p:attrNameLst>
                                          <p:attrName>style.visibility</p:attrName>
                                        </p:attrNameLst>
                                      </p:cBhvr>
                                      <p:to>
                                        <p:strVal val="visible"/>
                                      </p:to>
                                    </p:set>
                                    <p:anim calcmode="lin" valueType="num">
                                      <p:cBhvr additive="base">
                                        <p:cTn id="31" dur="500" fill="hold"/>
                                        <p:tgtEl>
                                          <p:spTgt spid="152584"/>
                                        </p:tgtEl>
                                        <p:attrNameLst>
                                          <p:attrName>ppt_x</p:attrName>
                                        </p:attrNameLst>
                                      </p:cBhvr>
                                      <p:tavLst>
                                        <p:tav tm="0">
                                          <p:val>
                                            <p:strVal val="#ppt_x"/>
                                          </p:val>
                                        </p:tav>
                                        <p:tav tm="100000">
                                          <p:val>
                                            <p:strVal val="#ppt_x"/>
                                          </p:val>
                                        </p:tav>
                                      </p:tavLst>
                                    </p:anim>
                                    <p:anim calcmode="lin" valueType="num">
                                      <p:cBhvr additive="base">
                                        <p:cTn id="32" dur="500" fill="hold"/>
                                        <p:tgtEl>
                                          <p:spTgt spid="152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p:bldP spid="15258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381000" y="304800"/>
            <a:ext cx="8153400" cy="8382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The Periodic Table</a:t>
            </a:r>
            <a:endParaRPr lang="en-US" altLang="en-US" sz="4800">
              <a:solidFill>
                <a:srgbClr val="EF9100"/>
              </a:solidFill>
              <a:effectLst>
                <a:outerShdw blurRad="38100" dist="38100" dir="2700000" algn="tl">
                  <a:srgbClr val="000000"/>
                </a:outerShdw>
              </a:effectLst>
            </a:endParaRPr>
          </a:p>
        </p:txBody>
      </p:sp>
      <p:sp>
        <p:nvSpPr>
          <p:cNvPr id="11267" name="Rectangle 1027"/>
          <p:cNvSpPr>
            <a:spLocks noGrp="1" noChangeArrowheads="1"/>
          </p:cNvSpPr>
          <p:nvPr>
            <p:ph type="body" idx="1"/>
          </p:nvPr>
        </p:nvSpPr>
        <p:spPr>
          <a:xfrm>
            <a:off x="2743200" y="5867400"/>
            <a:ext cx="4953000" cy="457200"/>
          </a:xfrm>
          <a:noFill/>
          <a:ln/>
        </p:spPr>
        <p:txBody>
          <a:bodyPr/>
          <a:lstStyle/>
          <a:p>
            <a:pPr>
              <a:buFontTx/>
              <a:buNone/>
            </a:pPr>
            <a:r>
              <a:rPr lang="en-US" altLang="en-US">
                <a:solidFill>
                  <a:srgbClr val="F8F8F8"/>
                </a:solidFill>
                <a:effectLst>
                  <a:outerShdw blurRad="38100" dist="38100" dir="2700000" algn="tl">
                    <a:srgbClr val="000000"/>
                  </a:outerShdw>
                </a:effectLst>
              </a:rPr>
              <a:t>Dmitri Mendeleev  (1834 - 1907)</a:t>
            </a:r>
          </a:p>
        </p:txBody>
      </p:sp>
      <p:pic>
        <p:nvPicPr>
          <p:cNvPr id="11268"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04775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1269" name="Picture 10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3095625"/>
            <a:ext cx="2378075" cy="3094038"/>
          </a:xfrm>
          <a:prstGeom prst="rect">
            <a:avLst/>
          </a:prstGeom>
          <a:solidFill>
            <a:schemeClr val="bg1"/>
          </a:solidFill>
          <a:ln w="12700">
            <a:solidFill>
              <a:schemeClr val="tx2"/>
            </a:solidFill>
            <a:miter lim="800000"/>
            <a:headEnd/>
            <a:tailEnd/>
          </a:ln>
          <a:effectLst>
            <a:outerShdw dist="107763" dir="2700000" algn="ctr" rotWithShape="0">
              <a:schemeClr val="bg2"/>
            </a:outerShdw>
          </a:effectLst>
        </p:spPr>
      </p:pic>
      <p:pic>
        <p:nvPicPr>
          <p:cNvPr id="11271" name="Picture 1031" descr="meyer-mendelee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143000"/>
            <a:ext cx="285750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035" descr="4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066800"/>
            <a:ext cx="3595688"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 calcmode="lin" valueType="num">
                                      <p:cBhvr additive="base">
                                        <p:cTn id="7" dur="500" fill="hold"/>
                                        <p:tgtEl>
                                          <p:spTgt spid="11275"/>
                                        </p:tgtEl>
                                        <p:attrNameLst>
                                          <p:attrName>ppt_x</p:attrName>
                                        </p:attrNameLst>
                                      </p:cBhvr>
                                      <p:tavLst>
                                        <p:tav tm="0">
                                          <p:val>
                                            <p:strVal val="#ppt_x"/>
                                          </p:val>
                                        </p:tav>
                                        <p:tav tm="100000">
                                          <p:val>
                                            <p:strVal val="#ppt_x"/>
                                          </p:val>
                                        </p:tav>
                                      </p:tavLst>
                                    </p:anim>
                                    <p:anim calcmode="lin" valueType="num">
                                      <p:cBhvr additive="base">
                                        <p:cTn id="8"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en-US" sz="4800">
                <a:solidFill>
                  <a:srgbClr val="FFFF00"/>
                </a:solidFill>
                <a:effectLst>
                  <a:outerShdw blurRad="38100" dist="38100" dir="2700000" algn="tl">
                    <a:srgbClr val="000000"/>
                  </a:outerShdw>
                </a:effectLst>
                <a:latin typeface="Comic Sans MS" panose="030F0702030302020204" pitchFamily="66" charset="0"/>
              </a:rPr>
              <a:t>You Try This One!</a:t>
            </a:r>
          </a:p>
        </p:txBody>
      </p:sp>
      <p:sp>
        <p:nvSpPr>
          <p:cNvPr id="268291" name="Rectangle 3"/>
          <p:cNvSpPr>
            <a:spLocks noGrp="1" noChangeArrowheads="1"/>
          </p:cNvSpPr>
          <p:nvPr>
            <p:ph type="body" idx="1"/>
          </p:nvPr>
        </p:nvSpPr>
        <p:spPr/>
        <p:txBody>
          <a:bodyPr/>
          <a:lstStyle/>
          <a:p>
            <a:pPr>
              <a:buFontTx/>
              <a:buNone/>
            </a:pPr>
            <a:r>
              <a:rPr lang="en-US" altLang="en-US" sz="4800">
                <a:solidFill>
                  <a:srgbClr val="FFFFFF"/>
                </a:solidFill>
                <a:effectLst>
                  <a:outerShdw blurRad="38100" dist="38100" dir="2700000" algn="tl">
                    <a:srgbClr val="000000"/>
                  </a:outerShdw>
                </a:effectLst>
              </a:rPr>
              <a:t>If Jacob stands on Spencer’s shoulders, they are two and a half yards high.  How many feet is that?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22" name="5th grader measurement-1.wmv">
            <a:hlinkClick r:id="" action="ppaction://media"/>
          </p:cNvPr>
          <p:cNvPicPr>
            <a:picLocks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304800" y="228600"/>
            <a:ext cx="8534400" cy="6400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932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69322"/>
                                        </p:tgtEl>
                                      </p:cBhvr>
                                    </p:cmd>
                                  </p:childTnLst>
                                </p:cTn>
                              </p:par>
                            </p:childTnLst>
                          </p:cTn>
                        </p:par>
                      </p:childTnLst>
                    </p:cTn>
                  </p:par>
                </p:childTnLst>
              </p:cTn>
              <p:nextCondLst>
                <p:cond evt="onClick" delay="0">
                  <p:tgtEl>
                    <p:spTgt spid="269322"/>
                  </p:tgtEl>
                </p:cond>
              </p:nextCondLst>
            </p:seq>
            <p:video>
              <p:cMediaNode>
                <p:cTn id="7" fill="hold" display="0">
                  <p:stCondLst>
                    <p:cond delay="indefinite"/>
                  </p:stCondLst>
                  <p:endCondLst>
                    <p:cond evt="onNext" delay="0">
                      <p:tgtEl>
                        <p:sldTgt/>
                      </p:tgtEl>
                    </p:cond>
                    <p:cond evt="onPrev" delay="0">
                      <p:tgtEl>
                        <p:sldTgt/>
                      </p:tgtEl>
                    </p:cond>
                  </p:endCondLst>
                </p:cTn>
                <p:tgtEl>
                  <p:spTgt spid="269322"/>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rPr>
              <a:t>Learning Check</a:t>
            </a:r>
            <a:r>
              <a:rPr lang="en-US" altLang="en-US" sz="3200" b="0"/>
              <a:t> </a:t>
            </a:r>
            <a:endParaRPr lang="en-US" altLang="en-US"/>
          </a:p>
        </p:txBody>
      </p:sp>
      <p:sp>
        <p:nvSpPr>
          <p:cNvPr id="135171" name="Rectangle 3"/>
          <p:cNvSpPr>
            <a:spLocks noGrp="1" noChangeArrowheads="1"/>
          </p:cNvSpPr>
          <p:nvPr>
            <p:ph type="body" idx="1"/>
          </p:nvPr>
        </p:nvSpPr>
        <p:spPr/>
        <p:txBody>
          <a:bodyPr/>
          <a:lstStyle/>
          <a:p>
            <a:pPr>
              <a:buFontTx/>
              <a:buNone/>
            </a:pPr>
            <a:r>
              <a:rPr lang="en-US" altLang="en-US">
                <a:effectLst>
                  <a:outerShdw blurRad="38100" dist="38100" dir="2700000" algn="tl">
                    <a:srgbClr val="FFFFFF"/>
                  </a:outerShdw>
                </a:effectLst>
              </a:rPr>
              <a:t>	</a:t>
            </a:r>
            <a:r>
              <a:rPr lang="en-US" altLang="en-US" sz="3200">
                <a:effectLst>
                  <a:outerShdw blurRad="38100" dist="38100" dir="2700000" algn="tl">
                    <a:srgbClr val="FFFFFF"/>
                  </a:outerShdw>
                </a:effectLst>
              </a:rPr>
              <a:t>A rattlesnake is 2.44 m long. How long is the snake in cm?</a:t>
            </a:r>
          </a:p>
          <a:p>
            <a:pPr>
              <a:buFontTx/>
              <a:buNone/>
            </a:pPr>
            <a:endParaRPr lang="en-US" altLang="en-US" sz="3200">
              <a:effectLst>
                <a:outerShdw blurRad="38100" dist="38100" dir="2700000" algn="tl">
                  <a:srgbClr val="FFFFFF"/>
                </a:outerShdw>
              </a:effectLst>
            </a:endParaRPr>
          </a:p>
          <a:p>
            <a:pPr>
              <a:buFontTx/>
              <a:buNone/>
            </a:pPr>
            <a:r>
              <a:rPr lang="en-US" altLang="en-US" sz="3200">
                <a:solidFill>
                  <a:srgbClr val="FCFEB9"/>
                </a:solidFill>
                <a:effectLst>
                  <a:outerShdw blurRad="38100" dist="38100" dir="2700000" algn="tl">
                    <a:srgbClr val="000000"/>
                  </a:outerShdw>
                </a:effectLst>
              </a:rPr>
              <a:t>	a) 	2440 cm</a:t>
            </a:r>
          </a:p>
          <a:p>
            <a:pPr>
              <a:buFontTx/>
              <a:buNone/>
            </a:pPr>
            <a:r>
              <a:rPr lang="en-US" altLang="en-US" sz="3200">
                <a:solidFill>
                  <a:srgbClr val="FCFEB9"/>
                </a:solidFill>
                <a:effectLst>
                  <a:outerShdw blurRad="38100" dist="38100" dir="2700000" algn="tl">
                    <a:srgbClr val="000000"/>
                  </a:outerShdw>
                </a:effectLst>
              </a:rPr>
              <a:t>	b)	244 cm	</a:t>
            </a:r>
          </a:p>
          <a:p>
            <a:pPr>
              <a:buFontTx/>
              <a:buNone/>
            </a:pPr>
            <a:r>
              <a:rPr lang="en-US" altLang="en-US" sz="3200">
                <a:solidFill>
                  <a:srgbClr val="FCFEB9"/>
                </a:solidFill>
                <a:effectLst>
                  <a:outerShdw blurRad="38100" dist="38100" dir="2700000" algn="tl">
                    <a:srgbClr val="000000"/>
                  </a:outerShdw>
                </a:effectLst>
              </a:rPr>
              <a:t>	c)	24.4 cm</a:t>
            </a:r>
          </a:p>
          <a:p>
            <a:pPr>
              <a:buFontTx/>
              <a:buNone/>
            </a:pPr>
            <a:endParaRPr lang="en-US" altLang="en-US" sz="3200">
              <a:solidFill>
                <a:srgbClr val="FCFEB9"/>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Solution</a:t>
            </a:r>
            <a:r>
              <a:rPr lang="en-US" altLang="en-US" sz="3200" b="0"/>
              <a:t> </a:t>
            </a:r>
            <a:endParaRPr lang="en-US" altLang="en-US"/>
          </a:p>
        </p:txBody>
      </p:sp>
      <p:sp>
        <p:nvSpPr>
          <p:cNvPr id="136195" name="Rectangle 3"/>
          <p:cNvSpPr>
            <a:spLocks noGrp="1" noChangeArrowheads="1"/>
          </p:cNvSpPr>
          <p:nvPr>
            <p:ph type="body" idx="1"/>
          </p:nvPr>
        </p:nvSpPr>
        <p:spPr/>
        <p:txBody>
          <a:bodyPr/>
          <a:lstStyle/>
          <a:p>
            <a:pPr>
              <a:buFontTx/>
              <a:buNone/>
            </a:pPr>
            <a:r>
              <a:rPr lang="en-US" altLang="en-US" sz="3200">
                <a:effectLst>
                  <a:outerShdw blurRad="38100" dist="38100" dir="2700000" algn="tl">
                    <a:srgbClr val="FFFFFF"/>
                  </a:outerShdw>
                </a:effectLst>
              </a:rPr>
              <a:t>	A rattlesnake is 2.44 m long. How long is the snake in cm?</a:t>
            </a:r>
          </a:p>
          <a:p>
            <a:pPr>
              <a:buFontTx/>
              <a:buNone/>
            </a:pPr>
            <a:r>
              <a:rPr lang="en-US" altLang="en-US" sz="3200">
                <a:solidFill>
                  <a:srgbClr val="FCFEB9"/>
                </a:solidFill>
                <a:effectLst>
                  <a:outerShdw blurRad="38100" dist="38100" dir="2700000" algn="tl">
                    <a:srgbClr val="000000"/>
                  </a:outerShdw>
                </a:effectLst>
              </a:rPr>
              <a:t>	b)	244 cm	</a:t>
            </a:r>
          </a:p>
          <a:p>
            <a:pPr>
              <a:buFontTx/>
              <a:buNone/>
            </a:pPr>
            <a:endParaRPr lang="en-US" altLang="en-US" sz="3200">
              <a:solidFill>
                <a:srgbClr val="FCFEB9"/>
              </a:solidFill>
              <a:effectLst>
                <a:outerShdw blurRad="38100" dist="38100" dir="2700000" algn="tl">
                  <a:srgbClr val="000000"/>
                </a:outerShdw>
              </a:effectLst>
            </a:endParaRPr>
          </a:p>
          <a:p>
            <a:pPr>
              <a:buFontTx/>
              <a:buNone/>
            </a:pPr>
            <a:r>
              <a:rPr lang="en-US" altLang="en-US" sz="3200">
                <a:solidFill>
                  <a:srgbClr val="FCFEB9"/>
                </a:solidFill>
                <a:effectLst>
                  <a:outerShdw blurRad="38100" dist="38100" dir="2700000" algn="tl">
                    <a:srgbClr val="000000"/>
                  </a:outerShdw>
                </a:effectLst>
              </a:rPr>
              <a:t>	2.44 m   x   </a:t>
            </a:r>
            <a:r>
              <a:rPr lang="en-US" altLang="en-US" sz="3200" u="sng">
                <a:solidFill>
                  <a:srgbClr val="FCFEB9"/>
                </a:solidFill>
                <a:effectLst>
                  <a:outerShdw blurRad="38100" dist="38100" dir="2700000" algn="tl">
                    <a:srgbClr val="000000"/>
                  </a:outerShdw>
                </a:effectLst>
              </a:rPr>
              <a:t>100 cm  </a:t>
            </a:r>
            <a:r>
              <a:rPr lang="en-US" altLang="en-US" sz="3200">
                <a:solidFill>
                  <a:srgbClr val="FCFEB9"/>
                </a:solidFill>
                <a:effectLst>
                  <a:outerShdw blurRad="38100" dist="38100" dir="2700000" algn="tl">
                    <a:srgbClr val="000000"/>
                  </a:outerShdw>
                </a:effectLst>
              </a:rPr>
              <a:t>  	=  244 cm</a:t>
            </a:r>
          </a:p>
          <a:p>
            <a:pPr>
              <a:buFontTx/>
              <a:buNone/>
            </a:pPr>
            <a:r>
              <a:rPr lang="en-US" altLang="en-US" sz="3200">
                <a:solidFill>
                  <a:srgbClr val="FCFEB9"/>
                </a:solidFill>
              </a:rPr>
              <a:t>				1 m</a:t>
            </a:r>
          </a:p>
          <a:p>
            <a:pPr>
              <a:buFontTx/>
              <a:buNone/>
            </a:pPr>
            <a:endParaRPr lang="en-US" altLang="en-US" sz="3200">
              <a:solidFill>
                <a:srgbClr val="FCFEB9"/>
              </a:solidFill>
            </a:endParaRPr>
          </a:p>
        </p:txBody>
      </p:sp>
      <p:sp>
        <p:nvSpPr>
          <p:cNvPr id="136196" name="Line 4"/>
          <p:cNvSpPr>
            <a:spLocks noChangeShapeType="1"/>
          </p:cNvSpPr>
          <p:nvPr/>
        </p:nvSpPr>
        <p:spPr bwMode="auto">
          <a:xfrm flipH="1">
            <a:off x="2209800" y="4191000"/>
            <a:ext cx="457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7" name="Line 5"/>
          <p:cNvSpPr>
            <a:spLocks noChangeShapeType="1"/>
          </p:cNvSpPr>
          <p:nvPr/>
        </p:nvSpPr>
        <p:spPr bwMode="auto">
          <a:xfrm flipH="1">
            <a:off x="4114800" y="4800600"/>
            <a:ext cx="457200" cy="457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304800"/>
            <a:ext cx="8534400" cy="1371600"/>
          </a:xfrm>
          <a:ln w="38100">
            <a:solidFill>
              <a:schemeClr val="hlink"/>
            </a:solidFill>
            <a:miter lim="800000"/>
            <a:headEnd/>
            <a:tailEnd/>
          </a:ln>
        </p:spPr>
        <p:txBody>
          <a:bodyPr/>
          <a:lstStyle/>
          <a:p>
            <a:r>
              <a:rPr lang="en-US" altLang="en-US" sz="3000" b="0">
                <a:solidFill>
                  <a:schemeClr val="tx1"/>
                </a:solidFill>
              </a:rPr>
              <a:t/>
            </a:r>
            <a:br>
              <a:rPr lang="en-US" altLang="en-US" sz="3000" b="0">
                <a:solidFill>
                  <a:schemeClr val="tx1"/>
                </a:solidFill>
              </a:rPr>
            </a:br>
            <a:r>
              <a:rPr lang="en-US" altLang="en-US" sz="3200">
                <a:solidFill>
                  <a:srgbClr val="FF6600"/>
                </a:solidFill>
                <a:latin typeface="Comic Sans MS" panose="030F0702030302020204" pitchFamily="66" charset="0"/>
              </a:rPr>
              <a:t>Learning Check</a:t>
            </a:r>
            <a:r>
              <a:rPr lang="en-US" altLang="en-US" sz="3200" b="0">
                <a:solidFill>
                  <a:schemeClr val="accent1"/>
                </a:solidFill>
              </a:rPr>
              <a:t> </a:t>
            </a:r>
            <a:br>
              <a:rPr lang="en-US" altLang="en-US" sz="3200" b="0">
                <a:solidFill>
                  <a:schemeClr val="accent1"/>
                </a:solidFill>
              </a:rPr>
            </a:br>
            <a:endParaRPr lang="en-US" altLang="en-US">
              <a:solidFill>
                <a:schemeClr val="accent1"/>
              </a:solidFill>
            </a:endParaRPr>
          </a:p>
        </p:txBody>
      </p:sp>
      <p:sp>
        <p:nvSpPr>
          <p:cNvPr id="137219" name="Rectangle 3"/>
          <p:cNvSpPr>
            <a:spLocks noGrp="1" noChangeArrowheads="1"/>
          </p:cNvSpPr>
          <p:nvPr>
            <p:ph type="body" idx="1"/>
          </p:nvPr>
        </p:nvSpPr>
        <p:spPr>
          <a:xfrm>
            <a:off x="381000" y="1524000"/>
            <a:ext cx="8534400" cy="5105400"/>
          </a:xfrm>
          <a:ln/>
          <a:extLst>
            <a:ext uri="{91240B29-F687-4F45-9708-019B960494DF}">
              <a14:hiddenLine xmlns:a14="http://schemas.microsoft.com/office/drawing/2010/main" w="38100" cmpd="sng">
                <a:solidFill>
                  <a:schemeClr val="tx1"/>
                </a:solidFill>
                <a:miter lim="800000"/>
                <a:headEnd/>
                <a:tailEnd/>
              </a14:hiddenLine>
            </a:ext>
          </a:extLst>
        </p:spPr>
        <p:txBody>
          <a:bodyPr/>
          <a:lstStyle/>
          <a:p>
            <a:pPr>
              <a:lnSpc>
                <a:spcPct val="50000"/>
              </a:lnSpc>
              <a:buFontTx/>
              <a:buNone/>
            </a:pPr>
            <a:endParaRPr lang="en-US" altLang="en-US" sz="2000"/>
          </a:p>
          <a:p>
            <a:pPr>
              <a:buFontTx/>
              <a:buNone/>
            </a:pPr>
            <a:r>
              <a:rPr lang="en-US" altLang="en-US" sz="3200"/>
              <a:t>How many seconds are in 1.4 days?</a:t>
            </a:r>
            <a:endParaRPr lang="en-US" altLang="en-US" sz="3200">
              <a:solidFill>
                <a:schemeClr val="accent1"/>
              </a:solidFill>
            </a:endParaRPr>
          </a:p>
          <a:p>
            <a:pPr>
              <a:buFontTx/>
              <a:buNone/>
            </a:pPr>
            <a:endParaRPr lang="en-US" altLang="en-US" sz="3200">
              <a:solidFill>
                <a:schemeClr val="accent1"/>
              </a:solidFill>
            </a:endParaRPr>
          </a:p>
          <a:p>
            <a:pPr>
              <a:buFontTx/>
              <a:buNone/>
            </a:pPr>
            <a:r>
              <a:rPr lang="en-US" altLang="en-US" sz="3200" b="0">
                <a:solidFill>
                  <a:schemeClr val="accent1"/>
                </a:solidFill>
              </a:rPr>
              <a:t>Unit plan</a:t>
            </a:r>
            <a:r>
              <a:rPr lang="en-US" altLang="en-US" sz="3200" b="0"/>
              <a:t>:   days        hr         min       seconds</a:t>
            </a:r>
          </a:p>
          <a:p>
            <a:pPr>
              <a:lnSpc>
                <a:spcPct val="80000"/>
              </a:lnSpc>
              <a:buFontTx/>
              <a:buNone/>
            </a:pPr>
            <a:endParaRPr lang="en-US" altLang="en-US" sz="3200" b="0"/>
          </a:p>
          <a:p>
            <a:pPr>
              <a:buFontTx/>
              <a:buNone/>
            </a:pPr>
            <a:r>
              <a:rPr lang="en-US" altLang="en-US" sz="3200" b="0"/>
              <a:t>1.4 days   x   </a:t>
            </a:r>
            <a:r>
              <a:rPr lang="en-US" altLang="en-US" sz="3200" b="0" u="sng"/>
              <a:t>24 hr</a:t>
            </a:r>
            <a:r>
              <a:rPr lang="en-US" altLang="en-US" sz="3200" b="0"/>
              <a:t>     x    </a:t>
            </a:r>
            <a:r>
              <a:rPr lang="en-US" altLang="en-US" sz="3200" b="0">
                <a:solidFill>
                  <a:schemeClr val="accent1"/>
                </a:solidFill>
              </a:rPr>
              <a:t>??</a:t>
            </a:r>
          </a:p>
          <a:p>
            <a:pPr>
              <a:buFontTx/>
              <a:buNone/>
            </a:pPr>
            <a:r>
              <a:rPr lang="en-US" altLang="en-US" sz="3200" b="0"/>
              <a:t>			    1 day	</a:t>
            </a:r>
            <a:r>
              <a:rPr lang="en-US" altLang="en-US" sz="2100" b="0"/>
              <a:t>	</a:t>
            </a:r>
          </a:p>
        </p:txBody>
      </p:sp>
      <p:sp>
        <p:nvSpPr>
          <p:cNvPr id="137220" name="Line 4"/>
          <p:cNvSpPr>
            <a:spLocks noChangeShapeType="1"/>
          </p:cNvSpPr>
          <p:nvPr/>
        </p:nvSpPr>
        <p:spPr bwMode="auto">
          <a:xfrm>
            <a:off x="35814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1" name="Line 5"/>
          <p:cNvSpPr>
            <a:spLocks noChangeShapeType="1"/>
          </p:cNvSpPr>
          <p:nvPr/>
        </p:nvSpPr>
        <p:spPr bwMode="auto">
          <a:xfrm>
            <a:off x="5029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2" name="Line 6"/>
          <p:cNvSpPr>
            <a:spLocks noChangeShapeType="1"/>
          </p:cNvSpPr>
          <p:nvPr/>
        </p:nvSpPr>
        <p:spPr bwMode="auto">
          <a:xfrm>
            <a:off x="6553200" y="3276600"/>
            <a:ext cx="457200" cy="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Line 7"/>
          <p:cNvSpPr>
            <a:spLocks noChangeShapeType="1"/>
          </p:cNvSpPr>
          <p:nvPr/>
        </p:nvSpPr>
        <p:spPr bwMode="auto">
          <a:xfrm flipH="1">
            <a:off x="1143000" y="40386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4" name="Line 8"/>
          <p:cNvSpPr>
            <a:spLocks noChangeShapeType="1"/>
          </p:cNvSpPr>
          <p:nvPr/>
        </p:nvSpPr>
        <p:spPr bwMode="auto">
          <a:xfrm flipH="1">
            <a:off x="2971800" y="4572000"/>
            <a:ext cx="914400" cy="4572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37219">
                                            <p:txEl>
                                              <p:pRg st="5" end="5"/>
                                            </p:txEl>
                                          </p:spTgt>
                                        </p:tgtEl>
                                        <p:attrNameLst>
                                          <p:attrName>style.visibility</p:attrName>
                                        </p:attrNameLst>
                                      </p:cBhvr>
                                      <p:to>
                                        <p:strVal val="visible"/>
                                      </p:to>
                                    </p:set>
                                    <p:anim calcmode="lin" valueType="num">
                                      <p:cBhvr additive="base">
                                        <p:cTn id="7" dur="2000" fill="hold"/>
                                        <p:tgtEl>
                                          <p:spTgt spid="137219">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37219">
                                            <p:txEl>
                                              <p:pRg st="5" end="5"/>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37219">
                                            <p:txEl>
                                              <p:pRg st="6" end="6"/>
                                            </p:txEl>
                                          </p:spTgt>
                                        </p:tgtEl>
                                        <p:attrNameLst>
                                          <p:attrName>style.visibility</p:attrName>
                                        </p:attrNameLst>
                                      </p:cBhvr>
                                      <p:to>
                                        <p:strVal val="visible"/>
                                      </p:to>
                                    </p:set>
                                    <p:anim calcmode="lin" valueType="num">
                                      <p:cBhvr additive="base">
                                        <p:cTn id="11" dur="2000" fill="hold"/>
                                        <p:tgtEl>
                                          <p:spTgt spid="137219">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37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Wait a minute!</a:t>
            </a:r>
            <a:endParaRPr lang="en-US" altLang="en-US">
              <a:solidFill>
                <a:srgbClr val="FF6600"/>
              </a:solidFill>
              <a:latin typeface="Comic Sans MS" panose="030F0702030302020204" pitchFamily="66" charset="0"/>
            </a:endParaRPr>
          </a:p>
        </p:txBody>
      </p:sp>
      <p:sp>
        <p:nvSpPr>
          <p:cNvPr id="139267" name="Rectangle 3"/>
          <p:cNvSpPr>
            <a:spLocks noGrp="1" noChangeArrowheads="1"/>
          </p:cNvSpPr>
          <p:nvPr>
            <p:ph type="body" idx="1"/>
          </p:nvPr>
        </p:nvSpPr>
        <p:spPr>
          <a:xfrm>
            <a:off x="381000" y="1981200"/>
            <a:ext cx="8458200" cy="4114800"/>
          </a:xfrm>
        </p:spPr>
        <p:txBody>
          <a:bodyPr/>
          <a:lstStyle/>
          <a:p>
            <a:pPr>
              <a:buFontTx/>
              <a:buNone/>
            </a:pPr>
            <a:r>
              <a:rPr lang="en-US" altLang="en-US" sz="3200">
                <a:solidFill>
                  <a:srgbClr val="FCFEB9"/>
                </a:solidFill>
                <a:effectLst>
                  <a:outerShdw blurRad="38100" dist="38100" dir="2700000" algn="tl">
                    <a:srgbClr val="000000"/>
                  </a:outerShdw>
                </a:effectLst>
              </a:rPr>
              <a:t>What is </a:t>
            </a:r>
            <a:r>
              <a:rPr lang="en-US" altLang="en-US" sz="3200" i="1">
                <a:solidFill>
                  <a:srgbClr val="00279F"/>
                </a:solidFill>
                <a:effectLst>
                  <a:outerShdw blurRad="38100" dist="38100" dir="2700000" algn="tl">
                    <a:srgbClr val="000000"/>
                  </a:outerShdw>
                </a:effectLst>
              </a:rPr>
              <a:t>wrong</a:t>
            </a:r>
            <a:r>
              <a:rPr lang="en-US" altLang="en-US" sz="3200">
                <a:solidFill>
                  <a:srgbClr val="FCFEB9"/>
                </a:solidFill>
                <a:effectLst>
                  <a:outerShdw blurRad="38100" dist="38100" dir="2700000" algn="tl">
                    <a:srgbClr val="000000"/>
                  </a:outerShdw>
                </a:effectLst>
              </a:rPr>
              <a:t> with the following setup?</a:t>
            </a:r>
            <a:br>
              <a:rPr lang="en-US" altLang="en-US" sz="3200">
                <a:solidFill>
                  <a:srgbClr val="FCFEB9"/>
                </a:solidFill>
                <a:effectLst>
                  <a:outerShdw blurRad="38100" dist="38100" dir="2700000" algn="tl">
                    <a:srgbClr val="000000"/>
                  </a:outerShdw>
                </a:effectLst>
              </a:rPr>
            </a:br>
            <a:endParaRPr lang="en-US" altLang="en-US" sz="3200">
              <a:solidFill>
                <a:srgbClr val="FCFEB9"/>
              </a:solidFill>
              <a:effectLst>
                <a:outerShdw blurRad="38100" dist="38100" dir="2700000" algn="tl">
                  <a:srgbClr val="000000"/>
                </a:outerShdw>
              </a:effectLst>
            </a:endParaRPr>
          </a:p>
          <a:p>
            <a:pPr>
              <a:buFontTx/>
              <a:buNone/>
            </a:pPr>
            <a:r>
              <a:rPr lang="en-US" altLang="en-US" sz="3200" b="0">
                <a:solidFill>
                  <a:srgbClr val="FCFEB9"/>
                </a:solidFill>
                <a:effectLst>
                  <a:outerShdw blurRad="38100" dist="38100" dir="2700000" algn="tl">
                    <a:srgbClr val="000000"/>
                  </a:outerShdw>
                </a:effectLst>
              </a:rPr>
              <a:t>1.4 day     x   </a:t>
            </a:r>
            <a:r>
              <a:rPr lang="en-US" altLang="en-US" sz="3200" b="0" u="sng">
                <a:solidFill>
                  <a:srgbClr val="FCFEB9"/>
                </a:solidFill>
                <a:effectLst>
                  <a:outerShdw blurRad="38100" dist="38100" dir="2700000" algn="tl">
                    <a:srgbClr val="000000"/>
                  </a:outerShdw>
                </a:effectLst>
              </a:rPr>
              <a:t>1 day  </a:t>
            </a:r>
            <a:r>
              <a:rPr lang="en-US" altLang="en-US" sz="3200" b="0">
                <a:solidFill>
                  <a:srgbClr val="FCFEB9"/>
                </a:solidFill>
                <a:effectLst>
                  <a:outerShdw blurRad="38100" dist="38100" dir="2700000" algn="tl">
                    <a:srgbClr val="000000"/>
                  </a:outerShdw>
                </a:effectLst>
              </a:rPr>
              <a:t>   x   </a:t>
            </a:r>
            <a:r>
              <a:rPr lang="en-US" altLang="en-US" sz="3200" b="0" u="sng">
                <a:solidFill>
                  <a:srgbClr val="FCFEB9"/>
                </a:solidFill>
                <a:effectLst>
                  <a:outerShdw blurRad="38100" dist="38100" dir="2700000" algn="tl">
                    <a:srgbClr val="000000"/>
                  </a:outerShdw>
                </a:effectLst>
              </a:rPr>
              <a:t>  60 min </a:t>
            </a:r>
            <a:r>
              <a:rPr lang="en-US" altLang="en-US" sz="3200" b="0">
                <a:solidFill>
                  <a:srgbClr val="FCFEB9"/>
                </a:solidFill>
                <a:effectLst>
                  <a:outerShdw blurRad="38100" dist="38100" dir="2700000" algn="tl">
                    <a:srgbClr val="000000"/>
                  </a:outerShdw>
                </a:effectLst>
              </a:rPr>
              <a:t>   x </a:t>
            </a:r>
            <a:r>
              <a:rPr lang="en-US" altLang="en-US" sz="3200" b="0" u="sng">
                <a:solidFill>
                  <a:srgbClr val="FCFEB9"/>
                </a:solidFill>
                <a:effectLst>
                  <a:outerShdw blurRad="38100" dist="38100" dir="2700000" algn="tl">
                    <a:srgbClr val="000000"/>
                  </a:outerShdw>
                </a:effectLst>
              </a:rPr>
              <a:t> 60 sec</a:t>
            </a:r>
          </a:p>
          <a:p>
            <a:pPr>
              <a:buFontTx/>
              <a:buNone/>
            </a:pPr>
            <a:r>
              <a:rPr lang="en-US" altLang="en-US" sz="3200" b="0">
                <a:solidFill>
                  <a:srgbClr val="FCFEB9"/>
                </a:solidFill>
                <a:effectLst>
                  <a:outerShdw blurRad="38100" dist="38100" dir="2700000" algn="tl">
                    <a:srgbClr val="000000"/>
                  </a:outerShdw>
                </a:effectLst>
              </a:rPr>
              <a:t>                       24 hr             1 hr           1 min</a:t>
            </a:r>
          </a:p>
          <a:p>
            <a:pPr>
              <a:buFontTx/>
              <a:buNone/>
            </a:pPr>
            <a:endParaRPr lang="en-US" altLang="en-US" sz="3200" b="0">
              <a:solidFill>
                <a:srgbClr val="FCFEB9"/>
              </a:solidFill>
              <a:effectLst>
                <a:outerShdw blurRad="38100" dist="38100" dir="2700000" algn="tl">
                  <a:srgbClr val="000000"/>
                </a:outerShdw>
              </a:effectLst>
            </a:endParaRPr>
          </a:p>
          <a:p>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English and Metric Conversions</a:t>
            </a:r>
          </a:p>
        </p:txBody>
      </p:sp>
      <p:sp>
        <p:nvSpPr>
          <p:cNvPr id="148483" name="Rectangle 3"/>
          <p:cNvSpPr>
            <a:spLocks noGrp="1" noChangeArrowheads="1"/>
          </p:cNvSpPr>
          <p:nvPr>
            <p:ph type="body" idx="1"/>
          </p:nvPr>
        </p:nvSpPr>
        <p:spPr/>
        <p:txBody>
          <a:bodyPr/>
          <a:lstStyle/>
          <a:p>
            <a:r>
              <a:rPr lang="en-US" altLang="en-US" sz="3200">
                <a:solidFill>
                  <a:srgbClr val="FCFEB9"/>
                </a:solidFill>
                <a:effectLst>
                  <a:outerShdw blurRad="38100" dist="38100" dir="2700000" algn="tl">
                    <a:srgbClr val="000000"/>
                  </a:outerShdw>
                </a:effectLst>
              </a:rPr>
              <a:t>If you know ONE conversion for each type of measurement, you can convert anything!</a:t>
            </a:r>
          </a:p>
          <a:p>
            <a:r>
              <a:rPr lang="en-US" altLang="en-US" sz="3200">
                <a:solidFill>
                  <a:srgbClr val="FCFEB9"/>
                </a:solidFill>
                <a:effectLst>
                  <a:outerShdw blurRad="38100" dist="38100" dir="2700000" algn="tl">
                    <a:srgbClr val="000000"/>
                  </a:outerShdw>
                </a:effectLst>
              </a:rPr>
              <a:t>You must </a:t>
            </a:r>
            <a:r>
              <a:rPr lang="en-US" altLang="en-US" sz="3200">
                <a:solidFill>
                  <a:srgbClr val="FFFF00"/>
                </a:solidFill>
                <a:effectLst>
                  <a:outerShdw blurRad="38100" dist="38100" dir="2700000" algn="tl">
                    <a:srgbClr val="000000"/>
                  </a:outerShdw>
                </a:effectLst>
              </a:rPr>
              <a:t>memorize</a:t>
            </a:r>
            <a:r>
              <a:rPr lang="en-US" altLang="en-US" sz="3200">
                <a:solidFill>
                  <a:srgbClr val="FCFEB9"/>
                </a:solidFill>
                <a:effectLst>
                  <a:outerShdw blurRad="38100" dist="38100" dir="2700000" algn="tl">
                    <a:srgbClr val="000000"/>
                  </a:outerShdw>
                </a:effectLst>
              </a:rPr>
              <a:t> and use these conversions:</a:t>
            </a:r>
          </a:p>
          <a:p>
            <a:pPr lvl="1"/>
            <a:r>
              <a:rPr lang="en-US" altLang="en-US" sz="3200">
                <a:solidFill>
                  <a:srgbClr val="FCFEB9"/>
                </a:solidFill>
                <a:effectLst>
                  <a:outerShdw blurRad="38100" dist="38100" dir="2700000" algn="tl">
                    <a:srgbClr val="000000"/>
                  </a:outerShdw>
                </a:effectLst>
              </a:rPr>
              <a:t>Mass:  454 grams  = 1 pound</a:t>
            </a:r>
          </a:p>
          <a:p>
            <a:pPr lvl="1"/>
            <a:r>
              <a:rPr lang="en-US" altLang="en-US" sz="3200">
                <a:solidFill>
                  <a:srgbClr val="FCFEB9"/>
                </a:solidFill>
                <a:effectLst>
                  <a:outerShdw blurRad="38100" dist="38100" dir="2700000" algn="tl">
                    <a:srgbClr val="000000"/>
                  </a:outerShdw>
                </a:effectLst>
              </a:rPr>
              <a:t>Length:     2.54 cm = 1 inch</a:t>
            </a:r>
          </a:p>
          <a:p>
            <a:pPr lvl="1"/>
            <a:r>
              <a:rPr lang="en-US" altLang="en-US" sz="3200">
                <a:solidFill>
                  <a:srgbClr val="FCFEB9"/>
                </a:solidFill>
                <a:effectLst>
                  <a:outerShdw blurRad="38100" dist="38100" dir="2700000" algn="tl">
                    <a:srgbClr val="000000"/>
                  </a:outerShdw>
                </a:effectLst>
              </a:rPr>
              <a:t>Volume:     0.946 L = 1 quart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304800"/>
            <a:ext cx="8458200" cy="10668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a:solidFill>
                  <a:srgbClr val="FF6600"/>
                </a:solidFill>
                <a:latin typeface="Comic Sans MS" panose="030F0702030302020204" pitchFamily="66" charset="0"/>
              </a:rPr>
              <a:t/>
            </a:r>
            <a:br>
              <a:rPr lang="en-US" altLang="en-US" sz="3200">
                <a:solidFill>
                  <a:srgbClr val="FF6600"/>
                </a:solidFill>
                <a:latin typeface="Comic Sans MS" panose="030F0702030302020204" pitchFamily="66" charset="0"/>
              </a:rPr>
            </a:br>
            <a:r>
              <a:rPr lang="en-US" altLang="en-US" sz="3200" b="0"/>
              <a:t> </a:t>
            </a:r>
            <a:endParaRPr lang="en-US" altLang="en-US" sz="2400" b="0"/>
          </a:p>
        </p:txBody>
      </p:sp>
      <p:sp>
        <p:nvSpPr>
          <p:cNvPr id="141315" name="Rectangle 3"/>
          <p:cNvSpPr>
            <a:spLocks noGrp="1" noChangeArrowheads="1"/>
          </p:cNvSpPr>
          <p:nvPr>
            <p:ph type="body" idx="1"/>
          </p:nvPr>
        </p:nvSpPr>
        <p:spPr>
          <a:xfrm>
            <a:off x="304800" y="1447800"/>
            <a:ext cx="8534400" cy="5181600"/>
          </a:xfrm>
        </p:spPr>
        <p:txBody>
          <a:bodyPr/>
          <a:lstStyle/>
          <a:p>
            <a:pPr>
              <a:buFontTx/>
              <a:buNone/>
            </a:pPr>
            <a:r>
              <a:rPr lang="en-US" altLang="en-US" sz="3200">
                <a:effectLst>
                  <a:outerShdw blurRad="38100" dist="38100" dir="2700000" algn="tl">
                    <a:srgbClr val="FFFFFF"/>
                  </a:outerShdw>
                </a:effectLst>
              </a:rPr>
              <a:t>	</a:t>
            </a:r>
            <a:r>
              <a:rPr lang="en-US" altLang="en-US" sz="3200">
                <a:solidFill>
                  <a:srgbClr val="F8F8F8"/>
                </a:solidFill>
                <a:effectLst>
                  <a:outerShdw blurRad="38100" dist="38100" dir="2700000" algn="tl">
                    <a:srgbClr val="000000"/>
                  </a:outerShdw>
                </a:effectLst>
              </a:rPr>
              <a:t>An adult human has 4.65 L of blood.  How many gallons of blood is that?</a:t>
            </a:r>
            <a:br>
              <a:rPr lang="en-US" altLang="en-US" sz="3200">
                <a:solidFill>
                  <a:srgbClr val="F8F8F8"/>
                </a:solidFill>
                <a:effectLst>
                  <a:outerShdw blurRad="38100" dist="38100" dir="2700000" algn="tl">
                    <a:srgbClr val="000000"/>
                  </a:outerShdw>
                </a:effectLst>
              </a:rPr>
            </a:br>
            <a:endParaRPr lang="en-US" altLang="en-US" sz="3200">
              <a:solidFill>
                <a:srgbClr val="F8F8F8"/>
              </a:solidFill>
              <a:effectLst>
                <a:outerShdw blurRad="38100" dist="38100" dir="2700000" algn="tl">
                  <a:srgbClr val="000000"/>
                </a:outerShdw>
              </a:effectLst>
            </a:endParaRPr>
          </a:p>
          <a:p>
            <a:pPr>
              <a:buFontTx/>
              <a:buNone/>
            </a:pPr>
            <a:r>
              <a:rPr lang="en-US" altLang="en-US" sz="3200" b="0"/>
              <a:t>    </a:t>
            </a:r>
            <a:r>
              <a:rPr lang="en-US" altLang="en-US" sz="3200">
                <a:solidFill>
                  <a:schemeClr val="accent1"/>
                </a:solidFill>
              </a:rPr>
              <a:t>Unit plan</a:t>
            </a:r>
            <a:r>
              <a:rPr lang="en-US" altLang="en-US" sz="3200"/>
              <a:t>:</a:t>
            </a:r>
            <a:r>
              <a:rPr lang="en-US" altLang="en-US" sz="3200" b="0"/>
              <a:t>  </a:t>
            </a:r>
            <a:r>
              <a:rPr lang="en-US" altLang="en-US" sz="3200"/>
              <a:t>L               qt          	   gallon</a:t>
            </a:r>
          </a:p>
          <a:p>
            <a:pPr>
              <a:lnSpc>
                <a:spcPct val="80000"/>
              </a:lnSpc>
              <a:buFontTx/>
              <a:buNone/>
            </a:pPr>
            <a:endParaRPr lang="en-US" altLang="en-US" sz="3200"/>
          </a:p>
          <a:p>
            <a:pPr>
              <a:buFontTx/>
              <a:buNone/>
            </a:pPr>
            <a:r>
              <a:rPr lang="en-US" altLang="en-US" sz="3200" b="0">
                <a:solidFill>
                  <a:schemeClr val="accent1"/>
                </a:solidFill>
              </a:rPr>
              <a:t>	</a:t>
            </a:r>
            <a:r>
              <a:rPr lang="en-US" altLang="en-US" sz="3200">
                <a:solidFill>
                  <a:schemeClr val="accent1"/>
                </a:solidFill>
              </a:rPr>
              <a:t>Equalities:</a:t>
            </a:r>
            <a:r>
              <a:rPr lang="en-US" altLang="en-US" sz="3200" b="0"/>
              <a:t>	</a:t>
            </a:r>
            <a:r>
              <a:rPr lang="en-US" altLang="en-US" sz="3200"/>
              <a:t>1 quart = 0.946 L </a:t>
            </a:r>
          </a:p>
          <a:p>
            <a:pPr>
              <a:buFontTx/>
              <a:buNone/>
            </a:pPr>
            <a:r>
              <a:rPr lang="en-US" altLang="en-US" sz="3200"/>
              <a:t>			 	1 gallon = 4 quarts</a:t>
            </a:r>
            <a:r>
              <a:rPr lang="en-US" altLang="en-US" sz="3200" b="0"/>
              <a:t> </a:t>
            </a:r>
          </a:p>
          <a:p>
            <a:pPr>
              <a:lnSpc>
                <a:spcPct val="30000"/>
              </a:lnSpc>
              <a:buFontTx/>
              <a:buNone/>
            </a:pPr>
            <a:endParaRPr lang="en-US" altLang="en-US" sz="3200" b="0"/>
          </a:p>
          <a:p>
            <a:pPr>
              <a:buFontTx/>
              <a:buNone/>
            </a:pPr>
            <a:r>
              <a:rPr lang="en-US" altLang="en-US" sz="3200" b="0">
                <a:solidFill>
                  <a:schemeClr val="accent1"/>
                </a:solidFill>
              </a:rPr>
              <a:t>	</a:t>
            </a:r>
            <a:r>
              <a:rPr lang="en-US" altLang="en-US" sz="3200">
                <a:solidFill>
                  <a:schemeClr val="accent1"/>
                </a:solidFill>
              </a:rPr>
              <a:t>Your Setup:</a:t>
            </a:r>
            <a:r>
              <a:rPr lang="en-US" altLang="en-US" sz="3200" b="0">
                <a:solidFill>
                  <a:schemeClr val="accent1"/>
                </a:solidFill>
              </a:rPr>
              <a:t>   </a:t>
            </a:r>
          </a:p>
          <a:p>
            <a:pPr>
              <a:buFontTx/>
              <a:buNone/>
            </a:pPr>
            <a:endParaRPr lang="en-US" altLang="en-US" sz="3200" b="0"/>
          </a:p>
        </p:txBody>
      </p:sp>
      <p:sp>
        <p:nvSpPr>
          <p:cNvPr id="141316" name="Line 4"/>
          <p:cNvSpPr>
            <a:spLocks noChangeShapeType="1"/>
          </p:cNvSpPr>
          <p:nvPr/>
        </p:nvSpPr>
        <p:spPr bwMode="auto">
          <a:xfrm>
            <a:off x="35814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317" name="Line 5"/>
          <p:cNvSpPr>
            <a:spLocks noChangeShapeType="1"/>
          </p:cNvSpPr>
          <p:nvPr/>
        </p:nvSpPr>
        <p:spPr bwMode="auto">
          <a:xfrm>
            <a:off x="5791200" y="3200400"/>
            <a:ext cx="91440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1318" name="Object 6"/>
          <p:cNvGraphicFramePr>
            <a:graphicFrameLocks noChangeAspect="1"/>
          </p:cNvGraphicFramePr>
          <p:nvPr/>
        </p:nvGraphicFramePr>
        <p:xfrm>
          <a:off x="7239000" y="4343400"/>
          <a:ext cx="1408113" cy="1905000"/>
        </p:xfrm>
        <a:graphic>
          <a:graphicData uri="http://schemas.openxmlformats.org/presentationml/2006/ole">
            <mc:AlternateContent xmlns:mc="http://schemas.openxmlformats.org/markup-compatibility/2006">
              <mc:Choice xmlns:v="urn:schemas-microsoft-com:vml" Requires="v">
                <p:oleObj spid="_x0000_s141319" name="Clip" r:id="rId3" imgW="2614320" imgH="3535200" progId="MS_ClipArt_Gallery.2">
                  <p:embed/>
                </p:oleObj>
              </mc:Choice>
              <mc:Fallback>
                <p:oleObj name="Clip" r:id="rId3" imgW="2614320" imgH="353520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343400"/>
                        <a:ext cx="1408113"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363538" y="225425"/>
            <a:ext cx="8345487" cy="1143000"/>
          </a:xfrm>
          <a:ln w="28575">
            <a:solidFill>
              <a:schemeClr val="hlink"/>
            </a:solidFill>
            <a:miter lim="800000"/>
            <a:headEnd/>
            <a:tailEnd/>
          </a:ln>
        </p:spPr>
        <p:txBody>
          <a:bodyPr/>
          <a:lstStyle/>
          <a:p>
            <a:r>
              <a:rPr lang="en-US" altLang="en-US" sz="3200">
                <a:solidFill>
                  <a:srgbClr val="FFA27C"/>
                </a:solidFill>
                <a:latin typeface="Comic Sans MS" panose="030F0702030302020204" pitchFamily="66" charset="0"/>
              </a:rPr>
              <a:t>Equalities</a:t>
            </a:r>
            <a:r>
              <a:rPr lang="en-US" altLang="en-US" b="0"/>
              <a:t> </a:t>
            </a:r>
            <a:endParaRPr lang="en-US" altLang="en-US"/>
          </a:p>
        </p:txBody>
      </p:sp>
      <p:sp>
        <p:nvSpPr>
          <p:cNvPr id="116739" name="Rectangle 3"/>
          <p:cNvSpPr>
            <a:spLocks noGrp="1" noChangeArrowheads="1"/>
          </p:cNvSpPr>
          <p:nvPr>
            <p:ph type="body" idx="1"/>
          </p:nvPr>
        </p:nvSpPr>
        <p:spPr>
          <a:xfrm>
            <a:off x="290513" y="1503363"/>
            <a:ext cx="8636000" cy="4662487"/>
          </a:xfrm>
        </p:spPr>
        <p:txBody>
          <a:bodyPr/>
          <a:lstStyle/>
          <a:p>
            <a:pPr>
              <a:buFontTx/>
              <a:buNone/>
            </a:pPr>
            <a:r>
              <a:rPr lang="en-US" altLang="en-US" sz="2800">
                <a:solidFill>
                  <a:srgbClr val="F8F8F8"/>
                </a:solidFill>
                <a:effectLst>
                  <a:outerShdw blurRad="38100" dist="38100" dir="2700000" algn="tl">
                    <a:srgbClr val="000000"/>
                  </a:outerShdw>
                </a:effectLst>
              </a:rPr>
              <a:t>	State the same measurement in two different units</a:t>
            </a:r>
          </a:p>
        </p:txBody>
      </p:sp>
      <p:graphicFrame>
        <p:nvGraphicFramePr>
          <p:cNvPr id="116740" name="Object 4"/>
          <p:cNvGraphicFramePr>
            <a:graphicFrameLocks noChangeAspect="1"/>
          </p:cNvGraphicFramePr>
          <p:nvPr/>
        </p:nvGraphicFramePr>
        <p:xfrm>
          <a:off x="2176463" y="3835400"/>
          <a:ext cx="6750050" cy="2009775"/>
        </p:xfrm>
        <a:graphic>
          <a:graphicData uri="http://schemas.openxmlformats.org/presentationml/2006/ole">
            <mc:AlternateContent xmlns:mc="http://schemas.openxmlformats.org/markup-compatibility/2006">
              <mc:Choice xmlns:v="urn:schemas-microsoft-com:vml" Requires="v">
                <p:oleObj spid="_x0000_s116743" name="Clip" r:id="rId3" imgW="2286000" imgH="657720" progId="MS_ClipArt_Gallery.2">
                  <p:embed/>
                </p:oleObj>
              </mc:Choice>
              <mc:Fallback>
                <p:oleObj name="Clip" r:id="rId3" imgW="2286000" imgH="65772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3835400"/>
                        <a:ext cx="675005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41" name="Line 5"/>
          <p:cNvSpPr>
            <a:spLocks noChangeShapeType="1"/>
          </p:cNvSpPr>
          <p:nvPr/>
        </p:nvSpPr>
        <p:spPr bwMode="auto">
          <a:xfrm>
            <a:off x="2395538" y="3233738"/>
            <a:ext cx="5224462" cy="0"/>
          </a:xfrm>
          <a:prstGeom prst="line">
            <a:avLst/>
          </a:prstGeom>
          <a:noFill/>
          <a:ln w="571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Text Box 6"/>
          <p:cNvSpPr txBox="1">
            <a:spLocks noChangeArrowheads="1"/>
          </p:cNvSpPr>
          <p:nvPr/>
        </p:nvSpPr>
        <p:spPr bwMode="auto">
          <a:xfrm>
            <a:off x="228600" y="2743200"/>
            <a:ext cx="1828800" cy="3748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i="0" u="sng">
                <a:solidFill>
                  <a:srgbClr val="F8F8F8"/>
                </a:solidFill>
                <a:effectLst>
                  <a:outerShdw blurRad="38100" dist="38100" dir="2700000" algn="tl">
                    <a:srgbClr val="000000"/>
                  </a:outerShdw>
                </a:effectLst>
              </a:rPr>
              <a:t>length</a:t>
            </a:r>
          </a:p>
          <a:p>
            <a:endParaRPr lang="en-US" altLang="en-US" sz="3200" i="0">
              <a:solidFill>
                <a:srgbClr val="F8F8F8"/>
              </a:solidFill>
              <a:effectLst>
                <a:outerShdw blurRad="38100" dist="38100" dir="2700000" algn="tl">
                  <a:srgbClr val="000000"/>
                </a:outerShdw>
              </a:effectLst>
            </a:endParaRPr>
          </a:p>
          <a:p>
            <a:r>
              <a:rPr lang="en-US" altLang="en-US" sz="3200" i="0">
                <a:solidFill>
                  <a:srgbClr val="F8F8F8"/>
                </a:solidFill>
                <a:effectLst>
                  <a:outerShdw blurRad="38100" dist="38100" dir="2700000" algn="tl">
                    <a:srgbClr val="000000"/>
                  </a:outerShdw>
                </a:effectLst>
              </a:rPr>
              <a:t>10.0 in.</a:t>
            </a:r>
          </a:p>
          <a:p>
            <a:endParaRPr lang="en-US" altLang="en-US" sz="3200" i="0">
              <a:solidFill>
                <a:srgbClr val="F8F8F8"/>
              </a:solidFill>
              <a:effectLst>
                <a:outerShdw blurRad="38100" dist="38100" dir="2700000" algn="tl">
                  <a:srgbClr val="000000"/>
                </a:outerShdw>
              </a:effectLst>
            </a:endParaRPr>
          </a:p>
          <a:p>
            <a:endParaRPr lang="en-US" altLang="en-US" sz="3200" i="0">
              <a:solidFill>
                <a:srgbClr val="F8F8F8"/>
              </a:solidFill>
              <a:effectLst>
                <a:outerShdw blurRad="38100" dist="38100" dir="2700000" algn="tl">
                  <a:srgbClr val="000000"/>
                </a:outerShdw>
              </a:effectLst>
            </a:endParaRPr>
          </a:p>
          <a:p>
            <a:r>
              <a:rPr lang="en-US" altLang="en-US" sz="3200" i="0">
                <a:solidFill>
                  <a:srgbClr val="F8F8F8"/>
                </a:solidFill>
                <a:effectLst>
                  <a:outerShdw blurRad="38100" dist="38100" dir="2700000" algn="tl">
                    <a:srgbClr val="000000"/>
                  </a:outerShdw>
                </a:effectLst>
              </a:rPr>
              <a:t>25.4 cm</a:t>
            </a:r>
          </a:p>
          <a:p>
            <a:pPr>
              <a:spcBef>
                <a:spcPct val="50000"/>
              </a:spcBef>
            </a:pPr>
            <a:endParaRPr lang="en-US" altLang="en-US" sz="3200">
              <a:solidFill>
                <a:srgbClr val="F8F8F8"/>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42">
                                            <p:txEl>
                                              <p:pRg st="0" end="0"/>
                                            </p:txEl>
                                          </p:spTgt>
                                        </p:tgtEl>
                                        <p:attrNameLst>
                                          <p:attrName>style.visibility</p:attrName>
                                        </p:attrNameLst>
                                      </p:cBhvr>
                                      <p:to>
                                        <p:strVal val="visible"/>
                                      </p:to>
                                    </p:set>
                                    <p:anim calcmode="lin" valueType="num">
                                      <p:cBhvr additive="base">
                                        <p:cTn id="7" dur="500" fill="hold"/>
                                        <p:tgtEl>
                                          <p:spTgt spid="1167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42">
                                            <p:txEl>
                                              <p:pRg st="2" end="2"/>
                                            </p:txEl>
                                          </p:spTgt>
                                        </p:tgtEl>
                                        <p:attrNameLst>
                                          <p:attrName>style.visibility</p:attrName>
                                        </p:attrNameLst>
                                      </p:cBhvr>
                                      <p:to>
                                        <p:strVal val="visible"/>
                                      </p:to>
                                    </p:set>
                                    <p:anim calcmode="lin" valueType="num">
                                      <p:cBhvr additive="base">
                                        <p:cTn id="11" dur="500" fill="hold"/>
                                        <p:tgtEl>
                                          <p:spTgt spid="11674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6742">
                                            <p:txEl>
                                              <p:pRg st="5" end="5"/>
                                            </p:txEl>
                                          </p:spTgt>
                                        </p:tgtEl>
                                        <p:attrNameLst>
                                          <p:attrName>style.visibility</p:attrName>
                                        </p:attrNameLst>
                                      </p:cBhvr>
                                      <p:to>
                                        <p:strVal val="visible"/>
                                      </p:to>
                                    </p:set>
                                    <p:anim calcmode="lin" valueType="num">
                                      <p:cBhvr additive="base">
                                        <p:cTn id="17" dur="500" fill="hold"/>
                                        <p:tgtEl>
                                          <p:spTgt spid="11674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67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81000" y="304800"/>
            <a:ext cx="80772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Steps to Problem Solving</a:t>
            </a:r>
          </a:p>
        </p:txBody>
      </p:sp>
      <p:sp>
        <p:nvSpPr>
          <p:cNvPr id="143363" name="Rectangle 3"/>
          <p:cNvSpPr>
            <a:spLocks noChangeArrowheads="1"/>
          </p:cNvSpPr>
          <p:nvPr>
            <p:ph type="body" idx="1"/>
          </p:nvPr>
        </p:nvSpPr>
        <p:spPr>
          <a:xfrm>
            <a:off x="457200" y="1676400"/>
            <a:ext cx="8686800" cy="5181600"/>
          </a:xfrm>
        </p:spPr>
        <p:txBody>
          <a:bodyPr/>
          <a:lstStyle/>
          <a:p>
            <a:pPr>
              <a:buClr>
                <a:srgbClr val="00FF99"/>
              </a:buClr>
              <a:buSzPct val="120000"/>
              <a:buFont typeface="Wingdings" panose="05000000000000000000" pitchFamily="2" charset="2"/>
              <a:buChar char="n"/>
            </a:pPr>
            <a:r>
              <a:rPr lang="en-US" altLang="en-US" sz="3200" b="0">
                <a:effectLst>
                  <a:outerShdw blurRad="38100" dist="38100" dir="2700000" algn="tl">
                    <a:srgbClr val="FFFFFF"/>
                  </a:outerShdw>
                </a:effectLst>
              </a:rPr>
              <a:t>    </a:t>
            </a:r>
            <a:r>
              <a:rPr lang="en-US" altLang="en-US" sz="2800">
                <a:solidFill>
                  <a:srgbClr val="FCFEB9"/>
                </a:solidFill>
                <a:effectLst>
                  <a:outerShdw blurRad="38100" dist="38100" dir="2700000" algn="tl">
                    <a:srgbClr val="000000"/>
                  </a:outerShdw>
                </a:effectLst>
              </a:rPr>
              <a:t>Read problem</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Identify data </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Make a unit plan from the initial unit to the desired unit</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Select conversion factors</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Change initial unit to desired unit</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Cancel units and check</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Do math on calculator  </a:t>
            </a:r>
          </a:p>
          <a:p>
            <a:pPr>
              <a:buClr>
                <a:srgbClr val="00FF99"/>
              </a:buClr>
              <a:buSzPct val="120000"/>
              <a:buFont typeface="Wingdings" panose="05000000000000000000" pitchFamily="2" charset="2"/>
              <a:buChar char="n"/>
            </a:pPr>
            <a:r>
              <a:rPr lang="en-US" altLang="en-US" sz="2800">
                <a:solidFill>
                  <a:srgbClr val="FCFEB9"/>
                </a:solidFill>
                <a:effectLst>
                  <a:outerShdw blurRad="38100" dist="38100" dir="2700000" algn="tl">
                    <a:srgbClr val="000000"/>
                  </a:outerShdw>
                </a:effectLst>
              </a:rPr>
              <a:t>     Give an answer using significant figures</a:t>
            </a:r>
          </a:p>
        </p:txBody>
      </p:sp>
      <p:graphicFrame>
        <p:nvGraphicFramePr>
          <p:cNvPr id="143364" name="Object 4"/>
          <p:cNvGraphicFramePr>
            <a:graphicFrameLocks noChangeAspect="1"/>
          </p:cNvGraphicFramePr>
          <p:nvPr/>
        </p:nvGraphicFramePr>
        <p:xfrm>
          <a:off x="7162800" y="685800"/>
          <a:ext cx="1668463" cy="2057400"/>
        </p:xfrm>
        <a:graphic>
          <a:graphicData uri="http://schemas.openxmlformats.org/presentationml/2006/ole">
            <mc:AlternateContent xmlns:mc="http://schemas.openxmlformats.org/markup-compatibility/2006">
              <mc:Choice xmlns:v="urn:schemas-microsoft-com:vml" Requires="v">
                <p:oleObj spid="_x0000_s143365" name="Clip" r:id="rId3" imgW="2095200" imgH="2582640" progId="MS_ClipArt_Gallery.2">
                  <p:embed/>
                </p:oleObj>
              </mc:Choice>
              <mc:Fallback>
                <p:oleObj name="Clip" r:id="rId3" imgW="2095200" imgH="25826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85800"/>
                        <a:ext cx="166846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4724400" y="609600"/>
            <a:ext cx="3962400" cy="1143000"/>
          </a:xfrm>
          <a:noFill/>
          <a:ln/>
        </p:spPr>
        <p:txBody>
          <a:bodyPr/>
          <a:lstStyle/>
          <a:p>
            <a:r>
              <a:rPr lang="en-US" altLang="en-US" sz="4000">
                <a:solidFill>
                  <a:srgbClr val="FFFF00"/>
                </a:solidFill>
                <a:effectLst>
                  <a:outerShdw blurRad="38100" dist="38100" dir="2700000" algn="tl">
                    <a:srgbClr val="000000"/>
                  </a:outerShdw>
                </a:effectLst>
                <a:latin typeface="Comic Sans MS" panose="030F0702030302020204" pitchFamily="66" charset="0"/>
              </a:rPr>
              <a:t>Glenn Seaborg</a:t>
            </a:r>
            <a:br>
              <a:rPr lang="en-US" altLang="en-US" sz="4000">
                <a:solidFill>
                  <a:srgbClr val="FFFF00"/>
                </a:solidFill>
                <a:effectLst>
                  <a:outerShdw blurRad="38100" dist="38100" dir="2700000" algn="tl">
                    <a:srgbClr val="000000"/>
                  </a:outerShdw>
                </a:effectLst>
                <a:latin typeface="Comic Sans MS" panose="030F0702030302020204" pitchFamily="66" charset="0"/>
              </a:rPr>
            </a:br>
            <a:r>
              <a:rPr lang="en-US" altLang="en-US" sz="4000">
                <a:solidFill>
                  <a:srgbClr val="FFFF00"/>
                </a:solidFill>
                <a:effectLst>
                  <a:outerShdw blurRad="38100" dist="38100" dir="2700000" algn="tl">
                    <a:srgbClr val="000000"/>
                  </a:outerShdw>
                </a:effectLst>
                <a:latin typeface="Comic Sans MS" panose="030F0702030302020204" pitchFamily="66" charset="0"/>
              </a:rPr>
              <a:t>(1912-1999)</a:t>
            </a:r>
            <a:endParaRPr lang="en-US" altLang="en-US" sz="4000">
              <a:solidFill>
                <a:srgbClr val="FFFF00"/>
              </a:solidFill>
              <a:effectLst>
                <a:outerShdw blurRad="38100" dist="38100" dir="2700000" algn="tl">
                  <a:srgbClr val="000000"/>
                </a:outerShdw>
              </a:effectLst>
            </a:endParaRPr>
          </a:p>
        </p:txBody>
      </p:sp>
      <p:sp>
        <p:nvSpPr>
          <p:cNvPr id="12291" name="Rectangle 1027"/>
          <p:cNvSpPr>
            <a:spLocks noGrp="1" noChangeArrowheads="1"/>
          </p:cNvSpPr>
          <p:nvPr>
            <p:ph type="body" idx="1"/>
          </p:nvPr>
        </p:nvSpPr>
        <p:spPr>
          <a:xfrm>
            <a:off x="5029200" y="1981200"/>
            <a:ext cx="3352800" cy="4114800"/>
          </a:xfrm>
          <a:noFill/>
          <a:ln/>
        </p:spPr>
        <p:txBody>
          <a:bodyPr/>
          <a:lstStyle/>
          <a:p>
            <a:r>
              <a:rPr lang="en-US" altLang="en-US" sz="3200">
                <a:solidFill>
                  <a:srgbClr val="00279F"/>
                </a:solidFill>
                <a:effectLst>
                  <a:outerShdw blurRad="38100" dist="38100" dir="2700000" algn="tl">
                    <a:srgbClr val="000000"/>
                  </a:outerShdw>
                </a:effectLst>
              </a:rPr>
              <a:t>Discovered 8 new elements.</a:t>
            </a:r>
          </a:p>
          <a:p>
            <a:r>
              <a:rPr lang="en-US" altLang="en-US" sz="3200">
                <a:solidFill>
                  <a:srgbClr val="00279F"/>
                </a:solidFill>
                <a:effectLst>
                  <a:outerShdw blurRad="38100" dist="38100" dir="2700000" algn="tl">
                    <a:srgbClr val="000000"/>
                  </a:outerShdw>
                </a:effectLst>
              </a:rPr>
              <a:t>Only living person for whom an element was named.</a:t>
            </a:r>
          </a:p>
        </p:txBody>
      </p:sp>
      <p:pic>
        <p:nvPicPr>
          <p:cNvPr id="12292"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8650"/>
            <a:ext cx="3949700" cy="529590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Dealing with Two Units – Honors Only</a:t>
            </a:r>
            <a:endParaRPr lang="en-US" altLang="en-US">
              <a:effectLst>
                <a:outerShdw blurRad="38100" dist="38100" dir="2700000" algn="tl">
                  <a:srgbClr val="FFFFFF"/>
                </a:outerShdw>
              </a:effectLst>
            </a:endParaRPr>
          </a:p>
        </p:txBody>
      </p:sp>
      <p:sp>
        <p:nvSpPr>
          <p:cNvPr id="146435" name="Rectangle 3"/>
          <p:cNvSpPr>
            <a:spLocks noGrp="1" noChangeArrowheads="1"/>
          </p:cNvSpPr>
          <p:nvPr>
            <p:ph type="body" idx="1"/>
          </p:nvPr>
        </p:nvSpPr>
        <p:spPr>
          <a:xfrm>
            <a:off x="457200" y="1981200"/>
            <a:ext cx="8382000" cy="4114800"/>
          </a:xfrm>
        </p:spPr>
        <p:txBody>
          <a:bodyPr/>
          <a:lstStyle/>
          <a:p>
            <a:pPr>
              <a:buFontTx/>
              <a:buNone/>
            </a:pPr>
            <a:r>
              <a:rPr lang="en-US" altLang="en-US" sz="3200">
                <a:solidFill>
                  <a:srgbClr val="FCFEB9"/>
                </a:solidFill>
              </a:rPr>
              <a:t>  </a:t>
            </a:r>
            <a:r>
              <a:rPr lang="en-US" altLang="en-US" sz="3200">
                <a:solidFill>
                  <a:srgbClr val="FCFEB9"/>
                </a:solidFill>
                <a:effectLst>
                  <a:outerShdw blurRad="38100" dist="38100" dir="2700000" algn="tl">
                    <a:srgbClr val="000000"/>
                  </a:outerShdw>
                </a:effectLst>
              </a:rPr>
              <a:t>If your pace on a treadmill is 65 meters per minute, how many seconds will it take for you to walk a distance of  8450 feet?</a:t>
            </a:r>
            <a:r>
              <a:rPr lang="en-US" altLang="en-US" sz="3200">
                <a:solidFill>
                  <a:srgbClr val="FCFEB9"/>
                </a:solidFill>
              </a:rPr>
              <a:t/>
            </a:r>
            <a:br>
              <a:rPr lang="en-US" altLang="en-US" sz="3200">
                <a:solidFill>
                  <a:srgbClr val="FCFEB9"/>
                </a:solidFill>
              </a:rPr>
            </a:br>
            <a:endParaRPr lang="en-US" altLang="en-US" sz="3200">
              <a:solidFill>
                <a:srgbClr val="FCFEB9"/>
              </a:solidFill>
            </a:endParaRPr>
          </a:p>
        </p:txBody>
      </p:sp>
      <p:graphicFrame>
        <p:nvGraphicFramePr>
          <p:cNvPr id="146436" name="Object 4"/>
          <p:cNvGraphicFramePr>
            <a:graphicFrameLocks noChangeAspect="1"/>
          </p:cNvGraphicFramePr>
          <p:nvPr/>
        </p:nvGraphicFramePr>
        <p:xfrm>
          <a:off x="7086600" y="3352800"/>
          <a:ext cx="1352550" cy="3048000"/>
        </p:xfrm>
        <a:graphic>
          <a:graphicData uri="http://schemas.openxmlformats.org/presentationml/2006/ole">
            <mc:AlternateContent xmlns:mc="http://schemas.openxmlformats.org/markup-compatibility/2006">
              <mc:Choice xmlns:v="urn:schemas-microsoft-com:vml" Requires="v">
                <p:oleObj spid="_x0000_s146437" name="Clip" r:id="rId3" imgW="1469160" imgH="3030840" progId="MS_ClipArt_Gallery.2">
                  <p:embed/>
                </p:oleObj>
              </mc:Choice>
              <mc:Fallback>
                <p:oleObj name="Clip" r:id="rId3" imgW="1469160" imgH="30308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352800"/>
                        <a:ext cx="135255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609600" y="228600"/>
            <a:ext cx="7924800" cy="1143000"/>
          </a:xfrm>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What about Square and Cubic units? – Honors Only</a:t>
            </a:r>
          </a:p>
        </p:txBody>
      </p:sp>
      <p:sp>
        <p:nvSpPr>
          <p:cNvPr id="149507" name="Rectangle 3"/>
          <p:cNvSpPr>
            <a:spLocks noGrp="1" noChangeArrowheads="1"/>
          </p:cNvSpPr>
          <p:nvPr>
            <p:ph type="body" idx="1"/>
          </p:nvPr>
        </p:nvSpPr>
        <p:spPr>
          <a:xfrm>
            <a:off x="990600" y="1600200"/>
            <a:ext cx="7162800" cy="3200400"/>
          </a:xfrm>
        </p:spPr>
        <p:txBody>
          <a:bodyPr/>
          <a:lstStyle/>
          <a:p>
            <a:r>
              <a:rPr lang="en-US" altLang="en-US" sz="2800">
                <a:solidFill>
                  <a:srgbClr val="FCFEB9"/>
                </a:solidFill>
                <a:effectLst>
                  <a:outerShdw blurRad="38100" dist="38100" dir="2700000" algn="tl">
                    <a:srgbClr val="000000"/>
                  </a:outerShdw>
                </a:effectLst>
              </a:rPr>
              <a:t>Use the conversion factors you already know, but when you square or cube the unit, don’t forget to cube the number also!</a:t>
            </a:r>
          </a:p>
          <a:p>
            <a:r>
              <a:rPr lang="en-US" altLang="en-US" sz="2800">
                <a:solidFill>
                  <a:srgbClr val="FCFEB9"/>
                </a:solidFill>
                <a:effectLst>
                  <a:outerShdw blurRad="38100" dist="38100" dir="2700000" algn="tl">
                    <a:srgbClr val="000000"/>
                  </a:outerShdw>
                </a:effectLst>
              </a:rPr>
              <a:t>Best way:  Square or cube the ENITRE conversion factor</a:t>
            </a:r>
          </a:p>
          <a:p>
            <a:r>
              <a:rPr lang="en-US" altLang="en-US" sz="2800">
                <a:solidFill>
                  <a:srgbClr val="FCFEB9"/>
                </a:solidFill>
                <a:effectLst>
                  <a:outerShdw blurRad="38100" dist="38100" dir="2700000" algn="tl">
                    <a:srgbClr val="000000"/>
                  </a:outerShdw>
                </a:effectLst>
              </a:rPr>
              <a:t>Example:  Convert 4.3 cm</a:t>
            </a:r>
            <a:r>
              <a:rPr lang="en-US" altLang="en-US" sz="2800" baseline="30000">
                <a:solidFill>
                  <a:srgbClr val="FCFEB9"/>
                </a:solidFill>
                <a:effectLst>
                  <a:outerShdw blurRad="38100" dist="38100" dir="2700000" algn="tl">
                    <a:srgbClr val="000000"/>
                  </a:outerShdw>
                </a:effectLst>
              </a:rPr>
              <a:t>3</a:t>
            </a:r>
            <a:r>
              <a:rPr lang="en-US" altLang="en-US" sz="2800">
                <a:solidFill>
                  <a:srgbClr val="FCFEB9"/>
                </a:solidFill>
                <a:effectLst>
                  <a:outerShdw blurRad="38100" dist="38100" dir="2700000" algn="tl">
                    <a:srgbClr val="000000"/>
                  </a:outerShdw>
                </a:effectLst>
              </a:rPr>
              <a:t> to mm</a:t>
            </a:r>
            <a:r>
              <a:rPr lang="en-US" altLang="en-US" sz="2800" baseline="30000">
                <a:solidFill>
                  <a:srgbClr val="FCFEB9"/>
                </a:solidFill>
                <a:effectLst>
                  <a:outerShdw blurRad="38100" dist="38100" dir="2700000" algn="tl">
                    <a:srgbClr val="000000"/>
                  </a:outerShdw>
                </a:effectLst>
              </a:rPr>
              <a:t>3</a:t>
            </a:r>
          </a:p>
        </p:txBody>
      </p:sp>
      <p:sp>
        <p:nvSpPr>
          <p:cNvPr id="149509" name="Text Box 5"/>
          <p:cNvSpPr txBox="1">
            <a:spLocks noChangeArrowheads="1"/>
          </p:cNvSpPr>
          <p:nvPr/>
        </p:nvSpPr>
        <p:spPr bwMode="auto">
          <a:xfrm>
            <a:off x="1371600" y="4876800"/>
            <a:ext cx="64008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i="0">
                <a:solidFill>
                  <a:srgbClr val="FCFEB9"/>
                </a:solidFill>
                <a:effectLst>
                  <a:outerShdw blurRad="38100" dist="38100" dir="2700000" algn="tl">
                    <a:srgbClr val="000000"/>
                  </a:outerShdw>
                </a:effectLst>
              </a:rPr>
              <a:t>4.3 cm</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10 mm   </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a:t>
            </a:r>
          </a:p>
          <a:p>
            <a:pPr algn="l">
              <a:spcBef>
                <a:spcPct val="50000"/>
              </a:spcBef>
            </a:pPr>
            <a:r>
              <a:rPr lang="en-US" altLang="en-US" sz="2400" i="0">
                <a:solidFill>
                  <a:srgbClr val="FCFEB9"/>
                </a:solidFill>
                <a:effectLst>
                  <a:outerShdw blurRad="38100" dist="38100" dir="2700000" algn="tl">
                    <a:srgbClr val="000000"/>
                  </a:outerShdw>
                </a:effectLst>
              </a:rPr>
              <a:t>                  1 cm         </a:t>
            </a:r>
          </a:p>
        </p:txBody>
      </p:sp>
      <p:sp>
        <p:nvSpPr>
          <p:cNvPr id="149510" name="Line 6"/>
          <p:cNvSpPr>
            <a:spLocks noChangeShapeType="1"/>
          </p:cNvSpPr>
          <p:nvPr/>
        </p:nvSpPr>
        <p:spPr bwMode="auto">
          <a:xfrm>
            <a:off x="2667000" y="4953000"/>
            <a:ext cx="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1" name="Line 7"/>
          <p:cNvSpPr>
            <a:spLocks noChangeShapeType="1"/>
          </p:cNvSpPr>
          <p:nvPr/>
        </p:nvSpPr>
        <p:spPr bwMode="auto">
          <a:xfrm>
            <a:off x="1371600" y="53340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2" name="Text Box 8"/>
          <p:cNvSpPr txBox="1">
            <a:spLocks noChangeArrowheads="1"/>
          </p:cNvSpPr>
          <p:nvPr/>
        </p:nvSpPr>
        <p:spPr bwMode="auto">
          <a:xfrm>
            <a:off x="2057400" y="4724400"/>
            <a:ext cx="25146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600" b="0" i="0">
                <a:solidFill>
                  <a:srgbClr val="F8F8F8"/>
                </a:solidFill>
              </a:rPr>
              <a:t>(    )</a:t>
            </a:r>
          </a:p>
        </p:txBody>
      </p:sp>
      <p:sp>
        <p:nvSpPr>
          <p:cNvPr id="149513" name="Text Box 9"/>
          <p:cNvSpPr txBox="1">
            <a:spLocks noChangeArrowheads="1"/>
          </p:cNvSpPr>
          <p:nvPr/>
        </p:nvSpPr>
        <p:spPr bwMode="auto">
          <a:xfrm>
            <a:off x="4038600" y="5105400"/>
            <a:ext cx="838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CFEB9"/>
                </a:solidFill>
              </a:rPr>
              <a:t>=</a:t>
            </a:r>
            <a:r>
              <a:rPr lang="en-US" altLang="en-US" sz="2400"/>
              <a:t> </a:t>
            </a:r>
            <a:r>
              <a:rPr lang="en-US" altLang="en-US"/>
              <a:t> </a:t>
            </a:r>
          </a:p>
        </p:txBody>
      </p:sp>
      <p:sp>
        <p:nvSpPr>
          <p:cNvPr id="149514" name="Text Box 10"/>
          <p:cNvSpPr txBox="1">
            <a:spLocks noChangeArrowheads="1"/>
          </p:cNvSpPr>
          <p:nvPr/>
        </p:nvSpPr>
        <p:spPr bwMode="auto">
          <a:xfrm>
            <a:off x="4800600" y="4876800"/>
            <a:ext cx="32766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0">
                <a:solidFill>
                  <a:srgbClr val="FCFEB9"/>
                </a:solidFill>
                <a:effectLst>
                  <a:outerShdw blurRad="38100" dist="38100" dir="2700000" algn="tl">
                    <a:srgbClr val="000000"/>
                  </a:outerShdw>
                </a:effectLst>
              </a:rPr>
              <a:t>4.3 cm</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10</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mm</a:t>
            </a:r>
            <a:r>
              <a:rPr lang="en-US" altLang="en-US" sz="2400" i="0" baseline="30000">
                <a:solidFill>
                  <a:srgbClr val="FCFEB9"/>
                </a:solidFill>
                <a:effectLst>
                  <a:outerShdw blurRad="38100" dist="38100" dir="2700000" algn="tl">
                    <a:srgbClr val="000000"/>
                  </a:outerShdw>
                </a:effectLst>
              </a:rPr>
              <a:t>3</a:t>
            </a:r>
          </a:p>
          <a:p>
            <a:pPr>
              <a:spcBef>
                <a:spcPct val="50000"/>
              </a:spcBef>
            </a:pPr>
            <a:r>
              <a:rPr lang="en-US" altLang="en-US" sz="2400" i="0" baseline="30000">
                <a:solidFill>
                  <a:srgbClr val="FCFEB9"/>
                </a:solidFill>
                <a:effectLst>
                  <a:outerShdw blurRad="38100" dist="38100" dir="2700000" algn="tl">
                    <a:srgbClr val="000000"/>
                  </a:outerShdw>
                </a:effectLst>
              </a:rPr>
              <a:t>                      </a:t>
            </a:r>
            <a:r>
              <a:rPr lang="en-US" altLang="en-US" sz="2400" i="0">
                <a:solidFill>
                  <a:srgbClr val="FCFEB9"/>
                </a:solidFill>
                <a:effectLst>
                  <a:outerShdw blurRad="38100" dist="38100" dir="2700000" algn="tl">
                    <a:srgbClr val="000000"/>
                  </a:outerShdw>
                </a:effectLst>
              </a:rPr>
              <a:t>1</a:t>
            </a:r>
            <a:r>
              <a:rPr lang="en-US" altLang="en-US" sz="2400" i="0" baseline="30000">
                <a:solidFill>
                  <a:srgbClr val="FCFEB9"/>
                </a:solidFill>
                <a:effectLst>
                  <a:outerShdw blurRad="38100" dist="38100" dir="2700000" algn="tl">
                    <a:srgbClr val="000000"/>
                  </a:outerShdw>
                </a:effectLst>
              </a:rPr>
              <a:t>3</a:t>
            </a:r>
            <a:r>
              <a:rPr lang="en-US" altLang="en-US" sz="2400" i="0">
                <a:solidFill>
                  <a:srgbClr val="FCFEB9"/>
                </a:solidFill>
                <a:effectLst>
                  <a:outerShdw blurRad="38100" dist="38100" dir="2700000" algn="tl">
                    <a:srgbClr val="000000"/>
                  </a:outerShdw>
                </a:effectLst>
              </a:rPr>
              <a:t> cm</a:t>
            </a:r>
            <a:r>
              <a:rPr lang="en-US" altLang="en-US" sz="2400" i="0" baseline="30000">
                <a:solidFill>
                  <a:srgbClr val="FCFEB9"/>
                </a:solidFill>
                <a:effectLst>
                  <a:outerShdw blurRad="38100" dist="38100" dir="2700000" algn="tl">
                    <a:srgbClr val="000000"/>
                  </a:outerShdw>
                </a:effectLst>
              </a:rPr>
              <a:t>3</a:t>
            </a:r>
          </a:p>
        </p:txBody>
      </p:sp>
      <p:sp>
        <p:nvSpPr>
          <p:cNvPr id="149515" name="Line 11"/>
          <p:cNvSpPr>
            <a:spLocks noChangeShapeType="1"/>
          </p:cNvSpPr>
          <p:nvPr/>
        </p:nvSpPr>
        <p:spPr bwMode="auto">
          <a:xfrm>
            <a:off x="6324600" y="4876800"/>
            <a:ext cx="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6" name="Line 12"/>
          <p:cNvSpPr>
            <a:spLocks noChangeShapeType="1"/>
          </p:cNvSpPr>
          <p:nvPr/>
        </p:nvSpPr>
        <p:spPr bwMode="auto">
          <a:xfrm>
            <a:off x="4953000" y="5334000"/>
            <a:ext cx="2819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7" name="Line 13"/>
          <p:cNvSpPr>
            <a:spLocks noChangeShapeType="1"/>
          </p:cNvSpPr>
          <p:nvPr/>
        </p:nvSpPr>
        <p:spPr bwMode="auto">
          <a:xfrm flipH="1">
            <a:off x="5638800" y="4876800"/>
            <a:ext cx="60960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8" name="Line 14"/>
          <p:cNvSpPr>
            <a:spLocks noChangeShapeType="1"/>
          </p:cNvSpPr>
          <p:nvPr/>
        </p:nvSpPr>
        <p:spPr bwMode="auto">
          <a:xfrm flipH="1">
            <a:off x="7010400" y="5486400"/>
            <a:ext cx="60960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20" name="Text Box 16"/>
          <p:cNvSpPr txBox="1">
            <a:spLocks noChangeArrowheads="1"/>
          </p:cNvSpPr>
          <p:nvPr/>
        </p:nvSpPr>
        <p:spPr bwMode="auto">
          <a:xfrm>
            <a:off x="5410200" y="6019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 4300 mm</a:t>
            </a:r>
            <a:r>
              <a:rPr lang="en-US" altLang="en-US" sz="2400" baseline="30000"/>
              <a:t>3</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22860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Learning Check</a:t>
            </a:r>
          </a:p>
        </p:txBody>
      </p:sp>
      <p:sp>
        <p:nvSpPr>
          <p:cNvPr id="150531" name="Rectangle 3"/>
          <p:cNvSpPr>
            <a:spLocks noGrp="1" noChangeArrowheads="1"/>
          </p:cNvSpPr>
          <p:nvPr>
            <p:ph type="body" idx="1"/>
          </p:nvPr>
        </p:nvSpPr>
        <p:spPr>
          <a:xfrm>
            <a:off x="304800" y="1752600"/>
            <a:ext cx="4114800" cy="4648200"/>
          </a:xfrm>
        </p:spPr>
        <p:txBody>
          <a:bodyPr/>
          <a:lstStyle/>
          <a:p>
            <a:r>
              <a:rPr lang="en-US" altLang="en-US" sz="3200">
                <a:solidFill>
                  <a:srgbClr val="FCFEB9"/>
                </a:solidFill>
                <a:effectLst>
                  <a:outerShdw blurRad="38100" dist="38100" dir="2700000" algn="tl">
                    <a:srgbClr val="000000"/>
                  </a:outerShdw>
                </a:effectLst>
              </a:rPr>
              <a:t>A Nalgene water bottle holds 1000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of dihydrogen monoxide (DHMO).  How many cubic decimeters is that?</a:t>
            </a:r>
          </a:p>
        </p:txBody>
      </p:sp>
      <p:pic>
        <p:nvPicPr>
          <p:cNvPr id="150533" name="Picture 5" descr="10202_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752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Solution</a:t>
            </a:r>
          </a:p>
        </p:txBody>
      </p:sp>
      <p:sp>
        <p:nvSpPr>
          <p:cNvPr id="151555" name="Rectangle 3"/>
          <p:cNvSpPr>
            <a:spLocks noGrp="1" noChangeArrowheads="1"/>
          </p:cNvSpPr>
          <p:nvPr>
            <p:ph type="body" idx="1"/>
          </p:nvPr>
        </p:nvSpPr>
        <p:spPr/>
        <p:txBody>
          <a:bodyPr/>
          <a:lstStyle/>
          <a:p>
            <a:pPr>
              <a:buFontTx/>
              <a:buNone/>
            </a:pPr>
            <a:r>
              <a:rPr lang="en-US" altLang="en-US" sz="3200">
                <a:solidFill>
                  <a:srgbClr val="FCFEB9"/>
                </a:solidFill>
                <a:effectLst>
                  <a:outerShdw blurRad="38100" dist="38100" dir="2700000" algn="tl">
                    <a:srgbClr val="000000"/>
                  </a:outerShdw>
                </a:effectLst>
              </a:rPr>
              <a:t>1000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1 dm  </a:t>
            </a:r>
            <a:r>
              <a:rPr lang="en-US" altLang="en-US" sz="3200" baseline="30000">
                <a:solidFill>
                  <a:srgbClr val="FCFEB9"/>
                </a:solidFill>
                <a:effectLst>
                  <a:outerShdw blurRad="38100" dist="38100" dir="2700000" algn="tl">
                    <a:srgbClr val="000000"/>
                  </a:outerShdw>
                </a:effectLst>
              </a:rPr>
              <a:t>3</a:t>
            </a:r>
          </a:p>
          <a:p>
            <a:pPr>
              <a:buFontTx/>
              <a:buNone/>
            </a:pPr>
            <a:r>
              <a:rPr lang="en-US" altLang="en-US" sz="3200">
                <a:solidFill>
                  <a:srgbClr val="FCFEB9"/>
                </a:solidFill>
                <a:effectLst>
                  <a:outerShdw blurRad="38100" dist="38100" dir="2700000" algn="tl">
                    <a:srgbClr val="000000"/>
                  </a:outerShdw>
                </a:effectLst>
              </a:rPr>
              <a:t>                    10 cm</a:t>
            </a:r>
          </a:p>
        </p:txBody>
      </p:sp>
      <p:sp>
        <p:nvSpPr>
          <p:cNvPr id="151556" name="Line 4"/>
          <p:cNvSpPr>
            <a:spLocks noChangeShapeType="1"/>
          </p:cNvSpPr>
          <p:nvPr/>
        </p:nvSpPr>
        <p:spPr bwMode="auto">
          <a:xfrm>
            <a:off x="2971800" y="1905000"/>
            <a:ext cx="0" cy="1219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7" name="Line 5"/>
          <p:cNvSpPr>
            <a:spLocks noChangeShapeType="1"/>
          </p:cNvSpPr>
          <p:nvPr/>
        </p:nvSpPr>
        <p:spPr bwMode="auto">
          <a:xfrm flipH="1">
            <a:off x="1143000" y="2590800"/>
            <a:ext cx="3886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558" name="Text Box 6"/>
          <p:cNvSpPr txBox="1">
            <a:spLocks noChangeArrowheads="1"/>
          </p:cNvSpPr>
          <p:nvPr/>
        </p:nvSpPr>
        <p:spPr bwMode="auto">
          <a:xfrm>
            <a:off x="2667000" y="1828800"/>
            <a:ext cx="25146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7200" b="0" i="0">
                <a:solidFill>
                  <a:srgbClr val="FCFEB9"/>
                </a:solidFill>
              </a:rPr>
              <a:t>(    )</a:t>
            </a:r>
          </a:p>
        </p:txBody>
      </p:sp>
      <p:sp>
        <p:nvSpPr>
          <p:cNvPr id="151559" name="Text Box 7"/>
          <p:cNvSpPr txBox="1">
            <a:spLocks noChangeArrowheads="1"/>
          </p:cNvSpPr>
          <p:nvPr/>
        </p:nvSpPr>
        <p:spPr bwMode="auto">
          <a:xfrm>
            <a:off x="5181600" y="2286000"/>
            <a:ext cx="274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FF00"/>
                </a:solidFill>
                <a:effectLst>
                  <a:outerShdw blurRad="38100" dist="38100" dir="2700000" algn="tl">
                    <a:srgbClr val="000000"/>
                  </a:outerShdw>
                </a:effectLst>
              </a:rPr>
              <a:t>=   1 dm</a:t>
            </a:r>
            <a:r>
              <a:rPr lang="en-US" altLang="en-US" sz="3200" baseline="30000">
                <a:solidFill>
                  <a:srgbClr val="FFFF00"/>
                </a:solidFill>
                <a:effectLst>
                  <a:outerShdw blurRad="38100" dist="38100" dir="2700000" algn="tl">
                    <a:srgbClr val="000000"/>
                  </a:outerShdw>
                </a:effectLst>
              </a:rPr>
              <a:t>3</a:t>
            </a:r>
          </a:p>
        </p:txBody>
      </p:sp>
      <p:sp>
        <p:nvSpPr>
          <p:cNvPr id="151560" name="Text Box 8"/>
          <p:cNvSpPr txBox="1">
            <a:spLocks noChangeArrowheads="1"/>
          </p:cNvSpPr>
          <p:nvPr/>
        </p:nvSpPr>
        <p:spPr bwMode="auto">
          <a:xfrm>
            <a:off x="762000" y="4419600"/>
            <a:ext cx="77724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CFEB9"/>
                </a:solidFill>
                <a:effectLst>
                  <a:outerShdw blurRad="38100" dist="38100" dir="2700000" algn="tl">
                    <a:srgbClr val="000000"/>
                  </a:outerShdw>
                </a:effectLst>
              </a:rPr>
              <a:t>So, a dm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is the same as a Liter !</a:t>
            </a:r>
          </a:p>
          <a:p>
            <a:pPr>
              <a:spcBef>
                <a:spcPct val="50000"/>
              </a:spcBef>
            </a:pPr>
            <a:r>
              <a:rPr lang="en-US" altLang="en-US" sz="3200">
                <a:solidFill>
                  <a:srgbClr val="FCFEB9"/>
                </a:solidFill>
                <a:effectLst>
                  <a:outerShdw blurRad="38100" dist="38100" dir="2700000" algn="tl">
                    <a:srgbClr val="000000"/>
                  </a:outerShdw>
                </a:effectLst>
              </a:rPr>
              <a:t>A cm</a:t>
            </a:r>
            <a:r>
              <a:rPr lang="en-US" altLang="en-US" sz="3200" baseline="30000">
                <a:solidFill>
                  <a:srgbClr val="FCFEB9"/>
                </a:solidFill>
                <a:effectLst>
                  <a:outerShdw blurRad="38100" dist="38100" dir="2700000" algn="tl">
                    <a:srgbClr val="000000"/>
                  </a:outerShdw>
                </a:effectLst>
              </a:rPr>
              <a:t>3</a:t>
            </a:r>
            <a:r>
              <a:rPr lang="en-US" altLang="en-US" sz="3200">
                <a:solidFill>
                  <a:srgbClr val="FCFEB9"/>
                </a:solidFill>
                <a:effectLst>
                  <a:outerShdw blurRad="38100" dist="38100" dir="2700000" algn="tl">
                    <a:srgbClr val="000000"/>
                  </a:outerShdw>
                </a:effectLst>
              </a:rPr>
              <a:t> is the same as a milliliter.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60"/>
                                        </p:tgtEl>
                                        <p:attrNameLst>
                                          <p:attrName>style.visibility</p:attrName>
                                        </p:attrNameLst>
                                      </p:cBhvr>
                                      <p:to>
                                        <p:strVal val="visible"/>
                                      </p:to>
                                    </p:set>
                                    <p:animEffect transition="in" filter="dissolve">
                                      <p:cBhvr>
                                        <p:cTn id="7" dur="500"/>
                                        <p:tgtEl>
                                          <p:spTgt spid="151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304800"/>
            <a:ext cx="7162800" cy="11430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Temperature Scales</a:t>
            </a:r>
            <a:endParaRPr lang="en-US" altLang="en-US" sz="4800">
              <a:solidFill>
                <a:srgbClr val="EF9100"/>
              </a:solidFill>
              <a:effectLst>
                <a:outerShdw blurRad="38100" dist="38100" dir="2700000" algn="tl">
                  <a:srgbClr val="000000"/>
                </a:outerShdw>
              </a:effectLst>
              <a:latin typeface="Helvetica" panose="020B0604020202020204" pitchFamily="34" charset="0"/>
            </a:endParaRPr>
          </a:p>
        </p:txBody>
      </p:sp>
      <p:sp>
        <p:nvSpPr>
          <p:cNvPr id="74755" name="Rectangle 3"/>
          <p:cNvSpPr>
            <a:spLocks noGrp="1" noChangeArrowheads="1"/>
          </p:cNvSpPr>
          <p:nvPr>
            <p:ph type="body" idx="1"/>
          </p:nvPr>
        </p:nvSpPr>
        <p:spPr>
          <a:xfrm>
            <a:off x="838200" y="1447800"/>
            <a:ext cx="4343400" cy="2438400"/>
          </a:xfrm>
          <a:noFill/>
          <a:ln/>
        </p:spPr>
        <p:txBody>
          <a:bodyPr/>
          <a:lstStyle/>
          <a:p>
            <a:r>
              <a:rPr lang="en-US" altLang="en-US" sz="3600">
                <a:solidFill>
                  <a:srgbClr val="F7FC20"/>
                </a:solidFill>
                <a:effectLst>
                  <a:outerShdw blurRad="38100" dist="38100" dir="2700000" algn="tl">
                    <a:srgbClr val="000000"/>
                  </a:outerShdw>
                </a:effectLst>
                <a:latin typeface="Helvetica" panose="020B0604020202020204" pitchFamily="34" charset="0"/>
              </a:rPr>
              <a:t>Fahrenheit</a:t>
            </a:r>
          </a:p>
          <a:p>
            <a:r>
              <a:rPr lang="en-US" altLang="en-US" sz="3600">
                <a:solidFill>
                  <a:srgbClr val="F7FC20"/>
                </a:solidFill>
                <a:effectLst>
                  <a:outerShdw blurRad="38100" dist="38100" dir="2700000" algn="tl">
                    <a:srgbClr val="000000"/>
                  </a:outerShdw>
                </a:effectLst>
                <a:latin typeface="Helvetica" panose="020B0604020202020204" pitchFamily="34" charset="0"/>
              </a:rPr>
              <a:t>Celsius</a:t>
            </a:r>
          </a:p>
          <a:p>
            <a:r>
              <a:rPr lang="en-US" altLang="en-US" sz="3600">
                <a:solidFill>
                  <a:srgbClr val="F7FC20"/>
                </a:solidFill>
                <a:effectLst>
                  <a:outerShdw blurRad="38100" dist="38100" dir="2700000" algn="tl">
                    <a:srgbClr val="000000"/>
                  </a:outerShdw>
                </a:effectLst>
                <a:latin typeface="Helvetica" panose="020B0604020202020204" pitchFamily="34" charset="0"/>
              </a:rPr>
              <a:t>Kelvin</a:t>
            </a:r>
          </a:p>
        </p:txBody>
      </p:sp>
      <p:grpSp>
        <p:nvGrpSpPr>
          <p:cNvPr id="74756" name="Group 4"/>
          <p:cNvGrpSpPr>
            <a:grpSpLocks/>
          </p:cNvGrpSpPr>
          <p:nvPr/>
        </p:nvGrpSpPr>
        <p:grpSpPr bwMode="auto">
          <a:xfrm>
            <a:off x="5435600" y="1854200"/>
            <a:ext cx="2454275" cy="3225800"/>
            <a:chOff x="3424" y="1168"/>
            <a:chExt cx="1546" cy="2032"/>
          </a:xfrm>
        </p:grpSpPr>
        <p:pic>
          <p:nvPicPr>
            <p:cNvPr id="7475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 y="1168"/>
              <a:ext cx="1472" cy="142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74758" name="Rectangle 6"/>
            <p:cNvSpPr>
              <a:spLocks noChangeArrowheads="1"/>
            </p:cNvSpPr>
            <p:nvPr/>
          </p:nvSpPr>
          <p:spPr bwMode="auto">
            <a:xfrm>
              <a:off x="3683" y="2752"/>
              <a:ext cx="1287" cy="44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i="0"/>
                <a:t>Anders Celsius</a:t>
              </a:r>
            </a:p>
            <a:p>
              <a:pPr algn="l"/>
              <a:r>
                <a:rPr lang="en-US" altLang="en-US" sz="2000" i="0"/>
                <a:t>1701-1744</a:t>
              </a:r>
            </a:p>
          </p:txBody>
        </p:sp>
      </p:grpSp>
      <p:grpSp>
        <p:nvGrpSpPr>
          <p:cNvPr id="74759" name="Group 7"/>
          <p:cNvGrpSpPr>
            <a:grpSpLocks/>
          </p:cNvGrpSpPr>
          <p:nvPr/>
        </p:nvGrpSpPr>
        <p:grpSpPr bwMode="auto">
          <a:xfrm>
            <a:off x="1435100" y="3644900"/>
            <a:ext cx="5578475" cy="2768600"/>
            <a:chOff x="904" y="2296"/>
            <a:chExt cx="3514" cy="1744"/>
          </a:xfrm>
        </p:grpSpPr>
        <p:pic>
          <p:nvPicPr>
            <p:cNvPr id="74760"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 y="2296"/>
              <a:ext cx="1832" cy="1744"/>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Lst>
          </p:spPr>
        </p:pic>
        <p:sp>
          <p:nvSpPr>
            <p:cNvPr id="74761" name="Rectangle 9"/>
            <p:cNvSpPr>
              <a:spLocks noChangeArrowheads="1"/>
            </p:cNvSpPr>
            <p:nvPr/>
          </p:nvSpPr>
          <p:spPr bwMode="auto">
            <a:xfrm>
              <a:off x="2867" y="3376"/>
              <a:ext cx="1551" cy="64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000" i="0"/>
                <a:t>Lord Kelvin</a:t>
              </a:r>
            </a:p>
            <a:p>
              <a:pPr algn="l"/>
              <a:r>
                <a:rPr lang="en-US" altLang="en-US" sz="2000" i="0"/>
                <a:t>(William Thomson)</a:t>
              </a:r>
            </a:p>
            <a:p>
              <a:pPr algn="l"/>
              <a:r>
                <a:rPr lang="en-US" altLang="en-US" sz="2000" i="0"/>
                <a:t>1824-1907</a:t>
              </a:r>
            </a:p>
          </p:txBody>
        </p:sp>
      </p:grpSp>
      <p:sp>
        <p:nvSpPr>
          <p:cNvPr id="74762" name="Line 10"/>
          <p:cNvSpPr>
            <a:spLocks noChangeShapeType="1"/>
          </p:cNvSpPr>
          <p:nvPr/>
        </p:nvSpPr>
        <p:spPr bwMode="auto">
          <a:xfrm>
            <a:off x="698500" y="1295400"/>
            <a:ext cx="73660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6"/>
                                        </p:tgtEl>
                                        <p:attrNameLst>
                                          <p:attrName>style.visibility</p:attrName>
                                        </p:attrNameLst>
                                      </p:cBhvr>
                                      <p:to>
                                        <p:strVal val="visible"/>
                                      </p:to>
                                    </p:set>
                                    <p:animEffect transition="in" filter="dissolve">
                                      <p:cBhvr>
                                        <p:cTn id="22" dur="500"/>
                                        <p:tgtEl>
                                          <p:spTgt spid="74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9"/>
                                        </p:tgtEl>
                                        <p:attrNameLst>
                                          <p:attrName>style.visibility</p:attrName>
                                        </p:attrNameLst>
                                      </p:cBhvr>
                                      <p:to>
                                        <p:strVal val="visible"/>
                                      </p:to>
                                    </p:set>
                                    <p:animEffect transition="in" filter="dissolve">
                                      <p:cBhvr>
                                        <p:cTn id="27"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457200"/>
            <a:ext cx="8153400" cy="914400"/>
          </a:xfrm>
          <a:noFill/>
          <a:ln/>
        </p:spPr>
        <p:txBody>
          <a:bodyPr/>
          <a:lstStyle/>
          <a:p>
            <a:r>
              <a:rPr lang="en-US" altLang="en-US" sz="4800">
                <a:solidFill>
                  <a:srgbClr val="EF9100"/>
                </a:solidFill>
                <a:effectLst>
                  <a:outerShdw blurRad="38100" dist="38100" dir="2700000" algn="tl">
                    <a:srgbClr val="000000"/>
                  </a:outerShdw>
                </a:effectLst>
                <a:latin typeface="Comic Sans MS" panose="030F0702030302020204" pitchFamily="66" charset="0"/>
              </a:rPr>
              <a:t>Temperature Scales</a:t>
            </a:r>
            <a:endParaRPr lang="en-US" altLang="en-US" sz="4800">
              <a:solidFill>
                <a:srgbClr val="EF9100"/>
              </a:solidFill>
              <a:effectLst>
                <a:outerShdw blurRad="38100" dist="38100" dir="2700000" algn="tl">
                  <a:srgbClr val="000000"/>
                </a:outerShdw>
              </a:effectLst>
              <a:latin typeface="Helvetica" panose="020B0604020202020204" pitchFamily="34" charset="0"/>
            </a:endParaRPr>
          </a:p>
        </p:txBody>
      </p:sp>
      <p:sp>
        <p:nvSpPr>
          <p:cNvPr id="75779" name="Rectangle 3"/>
          <p:cNvSpPr>
            <a:spLocks noChangeArrowheads="1"/>
          </p:cNvSpPr>
          <p:nvPr/>
        </p:nvSpPr>
        <p:spPr bwMode="auto">
          <a:xfrm>
            <a:off x="3124200" y="1524000"/>
            <a:ext cx="1898650" cy="3416300"/>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p:txBody>
      </p:sp>
      <p:sp>
        <p:nvSpPr>
          <p:cNvPr id="75780" name="Rectangle 4"/>
          <p:cNvSpPr>
            <a:spLocks noChangeArrowheads="1"/>
          </p:cNvSpPr>
          <p:nvPr/>
        </p:nvSpPr>
        <p:spPr bwMode="auto">
          <a:xfrm>
            <a:off x="7162800" y="1524000"/>
            <a:ext cx="1739900" cy="3416300"/>
          </a:xfrm>
          <a:prstGeom prst="rect">
            <a:avLst/>
          </a:prstGeom>
          <a:solidFill>
            <a:srgbClr val="C0FEF9"/>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a:p>
            <a:endParaRPr lang="en-US" altLang="en-US" sz="2800" i="0">
              <a:effectLst>
                <a:outerShdw blurRad="38100" dist="38100" dir="2700000" algn="tl">
                  <a:srgbClr val="FFFFFF"/>
                </a:outerShdw>
              </a:effectLst>
              <a:latin typeface="Times" panose="02020603050405020304" pitchFamily="18" charset="0"/>
            </a:endParaRPr>
          </a:p>
        </p:txBody>
      </p:sp>
      <p:sp>
        <p:nvSpPr>
          <p:cNvPr id="75781" name="Rectangle 5"/>
          <p:cNvSpPr>
            <a:spLocks noChangeArrowheads="1"/>
          </p:cNvSpPr>
          <p:nvPr/>
        </p:nvSpPr>
        <p:spPr bwMode="auto">
          <a:xfrm>
            <a:off x="5181600" y="1524000"/>
            <a:ext cx="1739900" cy="3416300"/>
          </a:xfrm>
          <a:prstGeom prst="rect">
            <a:avLst/>
          </a:prstGeom>
          <a:solidFill>
            <a:srgbClr val="DBFFB8"/>
          </a:solidFill>
          <a:ln w="12700">
            <a:solidFill>
              <a:schemeClr val="tx1"/>
            </a:solidFill>
            <a:miter lim="800000"/>
            <a:headEnd/>
            <a:tailEnd/>
          </a:ln>
          <a:effectLst>
            <a:outerShdw dist="107763" dir="2700000" algn="ctr" rotWithShape="0">
              <a:schemeClr val="bg2"/>
            </a:outerShdw>
          </a:effectLst>
        </p:spPr>
        <p:txBody>
          <a:bodyPr wrap="none" anchor="ctr"/>
          <a:lstStyle/>
          <a:p>
            <a:endParaRPr lang="en-US" altLang="en-US" sz="2800" i="0">
              <a:effectLst>
                <a:outerShdw blurRad="38100" dist="38100" dir="2700000" algn="tl">
                  <a:srgbClr val="FFFFFF"/>
                </a:outerShdw>
              </a:effectLst>
              <a:latin typeface="Times" panose="02020603050405020304" pitchFamily="18" charset="0"/>
            </a:endParaRPr>
          </a:p>
          <a:p>
            <a:endParaRPr lang="en-US" altLang="en-US" sz="2800" i="0">
              <a:effectLst>
                <a:outerShdw blurRad="38100" dist="38100" dir="2700000" algn="tl">
                  <a:srgbClr val="FFFFFF"/>
                </a:outerShdw>
              </a:effectLst>
              <a:latin typeface="Times" panose="02020603050405020304" pitchFamily="18" charset="0"/>
            </a:endParaRPr>
          </a:p>
        </p:txBody>
      </p:sp>
      <p:sp>
        <p:nvSpPr>
          <p:cNvPr id="75782" name="Rectangle 6"/>
          <p:cNvSpPr>
            <a:spLocks noChangeArrowheads="1"/>
          </p:cNvSpPr>
          <p:nvPr/>
        </p:nvSpPr>
        <p:spPr bwMode="auto">
          <a:xfrm>
            <a:off x="741363" y="5191125"/>
            <a:ext cx="66627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t>Notice that </a:t>
            </a:r>
            <a:r>
              <a:rPr lang="en-US" altLang="en-US" sz="2800" i="0">
                <a:solidFill>
                  <a:srgbClr val="00279F"/>
                </a:solidFill>
                <a:effectLst>
                  <a:outerShdw blurRad="38100" dist="38100" dir="2700000" algn="tl">
                    <a:srgbClr val="000000"/>
                  </a:outerShdw>
                </a:effectLst>
              </a:rPr>
              <a:t>1 kelvin = 1 degree Celsius</a:t>
            </a:r>
          </a:p>
        </p:txBody>
      </p:sp>
      <p:sp>
        <p:nvSpPr>
          <p:cNvPr id="75783" name="Line 7"/>
          <p:cNvSpPr>
            <a:spLocks noChangeShapeType="1"/>
          </p:cNvSpPr>
          <p:nvPr/>
        </p:nvSpPr>
        <p:spPr bwMode="auto">
          <a:xfrm>
            <a:off x="850900" y="1295400"/>
            <a:ext cx="7823200" cy="0"/>
          </a:xfrm>
          <a:prstGeom prst="line">
            <a:avLst/>
          </a:prstGeom>
          <a:noFill/>
          <a:ln w="254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84" name="Text Box 8"/>
          <p:cNvSpPr txBox="1">
            <a:spLocks noChangeArrowheads="1"/>
          </p:cNvSpPr>
          <p:nvPr/>
        </p:nvSpPr>
        <p:spPr bwMode="auto">
          <a:xfrm>
            <a:off x="746125" y="2093913"/>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a:solidFill>
                  <a:srgbClr val="F7FC20"/>
                </a:solidFill>
                <a:effectLst>
                  <a:outerShdw blurRad="38100" dist="38100" dir="2700000" algn="tl">
                    <a:srgbClr val="000000"/>
                  </a:outerShdw>
                </a:effectLst>
                <a:latin typeface="Times" panose="02020603050405020304" pitchFamily="18" charset="0"/>
              </a:rPr>
              <a:t>Boiling point of water</a:t>
            </a:r>
          </a:p>
        </p:txBody>
      </p:sp>
      <p:sp>
        <p:nvSpPr>
          <p:cNvPr id="75785" name="Text Box 9"/>
          <p:cNvSpPr txBox="1">
            <a:spLocks noChangeArrowheads="1"/>
          </p:cNvSpPr>
          <p:nvPr/>
        </p:nvSpPr>
        <p:spPr bwMode="auto">
          <a:xfrm>
            <a:off x="838200" y="3810000"/>
            <a:ext cx="2149475"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i="0">
                <a:solidFill>
                  <a:srgbClr val="F7FC20"/>
                </a:solidFill>
                <a:effectLst>
                  <a:outerShdw blurRad="38100" dist="38100" dir="2700000" algn="tl">
                    <a:srgbClr val="000000"/>
                  </a:outerShdw>
                </a:effectLst>
                <a:latin typeface="Times" panose="02020603050405020304" pitchFamily="18" charset="0"/>
              </a:rPr>
              <a:t>Freezing point of water</a:t>
            </a:r>
          </a:p>
        </p:txBody>
      </p:sp>
      <p:sp>
        <p:nvSpPr>
          <p:cNvPr id="75786" name="Text Box 10"/>
          <p:cNvSpPr txBox="1">
            <a:spLocks noChangeArrowheads="1"/>
          </p:cNvSpPr>
          <p:nvPr/>
        </p:nvSpPr>
        <p:spPr bwMode="auto">
          <a:xfrm>
            <a:off x="5435600" y="1600200"/>
            <a:ext cx="1270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Celsius</a:t>
            </a:r>
          </a:p>
        </p:txBody>
      </p:sp>
      <p:grpSp>
        <p:nvGrpSpPr>
          <p:cNvPr id="75787" name="Group 11"/>
          <p:cNvGrpSpPr>
            <a:grpSpLocks/>
          </p:cNvGrpSpPr>
          <p:nvPr/>
        </p:nvGrpSpPr>
        <p:grpSpPr bwMode="auto">
          <a:xfrm>
            <a:off x="5465763" y="2286000"/>
            <a:ext cx="1419225" cy="2119313"/>
            <a:chOff x="3443" y="1440"/>
            <a:chExt cx="894" cy="1335"/>
          </a:xfrm>
        </p:grpSpPr>
        <p:sp>
          <p:nvSpPr>
            <p:cNvPr id="75788" name="Text Box 12"/>
            <p:cNvSpPr txBox="1">
              <a:spLocks noChangeArrowheads="1"/>
            </p:cNvSpPr>
            <p:nvPr/>
          </p:nvSpPr>
          <p:spPr bwMode="auto">
            <a:xfrm>
              <a:off x="3443" y="1440"/>
              <a:ext cx="745"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100 ˚C</a:t>
              </a:r>
            </a:p>
          </p:txBody>
        </p:sp>
        <p:sp>
          <p:nvSpPr>
            <p:cNvPr id="75789" name="Text Box 13"/>
            <p:cNvSpPr txBox="1">
              <a:spLocks noChangeArrowheads="1"/>
            </p:cNvSpPr>
            <p:nvPr/>
          </p:nvSpPr>
          <p:spPr bwMode="auto">
            <a:xfrm>
              <a:off x="3603" y="2448"/>
              <a:ext cx="521"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0 ˚C</a:t>
              </a:r>
            </a:p>
          </p:txBody>
        </p:sp>
        <p:sp>
          <p:nvSpPr>
            <p:cNvPr id="75790" name="Line 14"/>
            <p:cNvSpPr>
              <a:spLocks noChangeShapeType="1"/>
            </p:cNvSpPr>
            <p:nvPr/>
          </p:nvSpPr>
          <p:spPr bwMode="auto">
            <a:xfrm>
              <a:off x="3696"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1" name="Text Box 15"/>
            <p:cNvSpPr txBox="1">
              <a:spLocks noChangeArrowheads="1"/>
            </p:cNvSpPr>
            <p:nvPr/>
          </p:nvSpPr>
          <p:spPr bwMode="auto">
            <a:xfrm>
              <a:off x="3648" y="1929"/>
              <a:ext cx="68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100˚C</a:t>
              </a:r>
            </a:p>
          </p:txBody>
        </p:sp>
      </p:grpSp>
      <p:sp>
        <p:nvSpPr>
          <p:cNvPr id="75792" name="Text Box 16"/>
          <p:cNvSpPr txBox="1">
            <a:spLocks noChangeArrowheads="1"/>
          </p:cNvSpPr>
          <p:nvPr/>
        </p:nvSpPr>
        <p:spPr bwMode="auto">
          <a:xfrm>
            <a:off x="7343775" y="1600200"/>
            <a:ext cx="11906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Kelvin</a:t>
            </a:r>
          </a:p>
        </p:txBody>
      </p:sp>
      <p:grpSp>
        <p:nvGrpSpPr>
          <p:cNvPr id="75793" name="Group 17"/>
          <p:cNvGrpSpPr>
            <a:grpSpLocks/>
          </p:cNvGrpSpPr>
          <p:nvPr/>
        </p:nvGrpSpPr>
        <p:grpSpPr bwMode="auto">
          <a:xfrm>
            <a:off x="7343775" y="2286000"/>
            <a:ext cx="1282700" cy="2119313"/>
            <a:chOff x="4626" y="1440"/>
            <a:chExt cx="808" cy="1335"/>
          </a:xfrm>
        </p:grpSpPr>
        <p:sp>
          <p:nvSpPr>
            <p:cNvPr id="75794" name="Text Box 18"/>
            <p:cNvSpPr txBox="1">
              <a:spLocks noChangeArrowheads="1"/>
            </p:cNvSpPr>
            <p:nvPr/>
          </p:nvSpPr>
          <p:spPr bwMode="auto">
            <a:xfrm>
              <a:off x="4626" y="1440"/>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373 K</a:t>
              </a:r>
            </a:p>
          </p:txBody>
        </p:sp>
        <p:sp>
          <p:nvSpPr>
            <p:cNvPr id="75795" name="Text Box 19"/>
            <p:cNvSpPr txBox="1">
              <a:spLocks noChangeArrowheads="1"/>
            </p:cNvSpPr>
            <p:nvPr/>
          </p:nvSpPr>
          <p:spPr bwMode="auto">
            <a:xfrm>
              <a:off x="4627" y="2448"/>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273 K</a:t>
              </a:r>
            </a:p>
          </p:txBody>
        </p:sp>
        <p:sp>
          <p:nvSpPr>
            <p:cNvPr id="75796" name="Line 20"/>
            <p:cNvSpPr>
              <a:spLocks noChangeShapeType="1"/>
            </p:cNvSpPr>
            <p:nvPr/>
          </p:nvSpPr>
          <p:spPr bwMode="auto">
            <a:xfrm>
              <a:off x="4800"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Text Box 21"/>
            <p:cNvSpPr txBox="1">
              <a:spLocks noChangeArrowheads="1"/>
            </p:cNvSpPr>
            <p:nvPr/>
          </p:nvSpPr>
          <p:spPr bwMode="auto">
            <a:xfrm>
              <a:off x="4752" y="1872"/>
              <a:ext cx="682"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100 K</a:t>
              </a:r>
            </a:p>
          </p:txBody>
        </p:sp>
      </p:grpSp>
      <p:sp>
        <p:nvSpPr>
          <p:cNvPr id="75798" name="Text Box 22"/>
          <p:cNvSpPr txBox="1">
            <a:spLocks noChangeArrowheads="1"/>
          </p:cNvSpPr>
          <p:nvPr/>
        </p:nvSpPr>
        <p:spPr bwMode="auto">
          <a:xfrm>
            <a:off x="3124200" y="1600200"/>
            <a:ext cx="18637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Fahrenheit</a:t>
            </a:r>
          </a:p>
        </p:txBody>
      </p:sp>
      <p:grpSp>
        <p:nvGrpSpPr>
          <p:cNvPr id="75799" name="Group 23"/>
          <p:cNvGrpSpPr>
            <a:grpSpLocks/>
          </p:cNvGrpSpPr>
          <p:nvPr/>
        </p:nvGrpSpPr>
        <p:grpSpPr bwMode="auto">
          <a:xfrm>
            <a:off x="3429000" y="2286000"/>
            <a:ext cx="1206500" cy="2119313"/>
            <a:chOff x="2160" y="1440"/>
            <a:chExt cx="760" cy="1335"/>
          </a:xfrm>
        </p:grpSpPr>
        <p:sp>
          <p:nvSpPr>
            <p:cNvPr id="75800" name="Text Box 24"/>
            <p:cNvSpPr txBox="1">
              <a:spLocks noChangeArrowheads="1"/>
            </p:cNvSpPr>
            <p:nvPr/>
          </p:nvSpPr>
          <p:spPr bwMode="auto">
            <a:xfrm>
              <a:off x="2216" y="2448"/>
              <a:ext cx="60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32 ˚F</a:t>
              </a:r>
            </a:p>
          </p:txBody>
        </p:sp>
        <p:sp>
          <p:nvSpPr>
            <p:cNvPr id="75801" name="Text Box 25"/>
            <p:cNvSpPr txBox="1">
              <a:spLocks noChangeArrowheads="1"/>
            </p:cNvSpPr>
            <p:nvPr/>
          </p:nvSpPr>
          <p:spPr bwMode="auto">
            <a:xfrm>
              <a:off x="2160" y="1440"/>
              <a:ext cx="72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212 ˚F</a:t>
              </a:r>
            </a:p>
          </p:txBody>
        </p:sp>
        <p:sp>
          <p:nvSpPr>
            <p:cNvPr id="75802" name="Line 26"/>
            <p:cNvSpPr>
              <a:spLocks noChangeShapeType="1"/>
            </p:cNvSpPr>
            <p:nvPr/>
          </p:nvSpPr>
          <p:spPr bwMode="auto">
            <a:xfrm>
              <a:off x="2304" y="1728"/>
              <a:ext cx="0" cy="72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Text Box 27"/>
            <p:cNvSpPr txBox="1">
              <a:spLocks noChangeArrowheads="1"/>
            </p:cNvSpPr>
            <p:nvPr/>
          </p:nvSpPr>
          <p:spPr bwMode="auto">
            <a:xfrm>
              <a:off x="2256" y="1929"/>
              <a:ext cx="66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effectLst>
                    <a:outerShdw blurRad="38100" dist="38100" dir="2700000" algn="tl">
                      <a:srgbClr val="FFFFFF"/>
                    </a:outerShdw>
                  </a:effectLst>
                  <a:latin typeface="Times" panose="02020603050405020304" pitchFamily="18" charset="0"/>
                </a:rPr>
                <a:t>180˚F</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98"/>
                                        </p:tgtEl>
                                        <p:attrNameLst>
                                          <p:attrName>style.visibility</p:attrName>
                                        </p:attrNameLst>
                                      </p:cBhvr>
                                      <p:to>
                                        <p:strVal val="visible"/>
                                      </p:to>
                                    </p:set>
                                    <p:animEffect transition="in" filter="dissolve">
                                      <p:cBhvr>
                                        <p:cTn id="7" dur="500"/>
                                        <p:tgtEl>
                                          <p:spTgt spid="75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6"/>
                                        </p:tgtEl>
                                        <p:attrNameLst>
                                          <p:attrName>style.visibility</p:attrName>
                                        </p:attrNameLst>
                                      </p:cBhvr>
                                      <p:to>
                                        <p:strVal val="visible"/>
                                      </p:to>
                                    </p:set>
                                    <p:animEffect transition="in" filter="dissolve">
                                      <p:cBhvr>
                                        <p:cTn id="12" dur="500"/>
                                        <p:tgtEl>
                                          <p:spTgt spid="757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5792"/>
                                        </p:tgtEl>
                                        <p:attrNameLst>
                                          <p:attrName>style.visibility</p:attrName>
                                        </p:attrNameLst>
                                      </p:cBhvr>
                                      <p:to>
                                        <p:strVal val="visible"/>
                                      </p:to>
                                    </p:set>
                                    <p:animEffect transition="in" filter="dissolve">
                                      <p:cBhvr>
                                        <p:cTn id="17" dur="500"/>
                                        <p:tgtEl>
                                          <p:spTgt spid="75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5799"/>
                                        </p:tgtEl>
                                        <p:attrNameLst>
                                          <p:attrName>style.visibility</p:attrName>
                                        </p:attrNameLst>
                                      </p:cBhvr>
                                      <p:to>
                                        <p:strVal val="visible"/>
                                      </p:to>
                                    </p:set>
                                    <p:animEffect transition="in" filter="dissolve">
                                      <p:cBhvr>
                                        <p:cTn id="22" dur="500"/>
                                        <p:tgtEl>
                                          <p:spTgt spid="757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5787"/>
                                        </p:tgtEl>
                                        <p:attrNameLst>
                                          <p:attrName>style.visibility</p:attrName>
                                        </p:attrNameLst>
                                      </p:cBhvr>
                                      <p:to>
                                        <p:strVal val="visible"/>
                                      </p:to>
                                    </p:set>
                                    <p:animEffect transition="in" filter="dissolve">
                                      <p:cBhvr>
                                        <p:cTn id="27" dur="500"/>
                                        <p:tgtEl>
                                          <p:spTgt spid="757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5793"/>
                                        </p:tgtEl>
                                        <p:attrNameLst>
                                          <p:attrName>style.visibility</p:attrName>
                                        </p:attrNameLst>
                                      </p:cBhvr>
                                      <p:to>
                                        <p:strVal val="visible"/>
                                      </p:to>
                                    </p:set>
                                    <p:animEffect transition="in" filter="dissolve">
                                      <p:cBhvr>
                                        <p:cTn id="32" dur="500"/>
                                        <p:tgtEl>
                                          <p:spTgt spid="757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5782"/>
                                        </p:tgtEl>
                                        <p:attrNameLst>
                                          <p:attrName>style.visibility</p:attrName>
                                        </p:attrNameLst>
                                      </p:cBhvr>
                                      <p:to>
                                        <p:strVal val="visible"/>
                                      </p:to>
                                    </p:set>
                                    <p:animEffect transition="in" filter="dissolve">
                                      <p:cBhvr>
                                        <p:cTn id="3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utoUpdateAnimBg="0"/>
      <p:bldP spid="75786" grpId="0" autoUpdateAnimBg="0"/>
      <p:bldP spid="75792" grpId="0" autoUpdateAnimBg="0"/>
      <p:bldP spid="7579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200400" y="685800"/>
            <a:ext cx="4953000" cy="1143000"/>
          </a:xfrm>
          <a:noFill/>
          <a:ln/>
        </p:spPr>
        <p:txBody>
          <a:bodyPr/>
          <a:lstStyle/>
          <a:p>
            <a:pPr algn="l"/>
            <a:r>
              <a:rPr lang="en-US" altLang="en-US" sz="4000">
                <a:solidFill>
                  <a:srgbClr val="EF9100"/>
                </a:solidFill>
                <a:effectLst>
                  <a:outerShdw blurRad="38100" dist="38100" dir="2700000" algn="tl">
                    <a:srgbClr val="000000"/>
                  </a:outerShdw>
                </a:effectLst>
                <a:latin typeface="Comic Sans MS" panose="030F0702030302020204" pitchFamily="66" charset="0"/>
              </a:rPr>
              <a:t>Calculations Using Temperature</a:t>
            </a:r>
            <a:endParaRPr lang="en-US" altLang="en-US" sz="4000">
              <a:solidFill>
                <a:srgbClr val="EF9100"/>
              </a:solidFill>
              <a:effectLst>
                <a:outerShdw blurRad="38100" dist="38100" dir="2700000" algn="tl">
                  <a:srgbClr val="000000"/>
                </a:outerShdw>
              </a:effectLst>
              <a:latin typeface="Helvetica" panose="020B0604020202020204" pitchFamily="34" charset="0"/>
            </a:endParaRPr>
          </a:p>
        </p:txBody>
      </p:sp>
      <p:sp>
        <p:nvSpPr>
          <p:cNvPr id="77827" name="Rectangle 3"/>
          <p:cNvSpPr>
            <a:spLocks noGrp="1" noChangeArrowheads="1"/>
          </p:cNvSpPr>
          <p:nvPr>
            <p:ph type="body" idx="1"/>
          </p:nvPr>
        </p:nvSpPr>
        <p:spPr>
          <a:xfrm>
            <a:off x="996950" y="2292350"/>
            <a:ext cx="7150100" cy="4102100"/>
          </a:xfrm>
          <a:solidFill>
            <a:srgbClr val="FFFFFF"/>
          </a:solidFill>
          <a:ln w="12700" cap="flat">
            <a:solidFill>
              <a:schemeClr val="tx1"/>
            </a:solidFill>
            <a:miter lim="800000"/>
            <a:headEnd/>
            <a:tailEnd/>
          </a:ln>
          <a:effectLst>
            <a:outerShdw dist="107763" dir="2700000" algn="ctr" rotWithShape="0">
              <a:schemeClr val="bg2"/>
            </a:outerShdw>
          </a:effectLst>
        </p:spPr>
        <p:txBody>
          <a:bodyPr/>
          <a:lstStyle/>
          <a:p>
            <a:pPr>
              <a:lnSpc>
                <a:spcPct val="150000"/>
              </a:lnSpc>
            </a:pPr>
            <a:r>
              <a:rPr lang="en-US" altLang="en-US" sz="2800">
                <a:effectLst>
                  <a:outerShdw blurRad="38100" dist="38100" dir="2700000" algn="tl">
                    <a:srgbClr val="C0C0C0"/>
                  </a:outerShdw>
                </a:effectLst>
                <a:latin typeface="Helvetica" panose="020B0604020202020204" pitchFamily="34" charset="0"/>
              </a:rPr>
              <a:t>Generally require temp’s in </a:t>
            </a:r>
            <a:r>
              <a:rPr lang="en-US" altLang="en-US" sz="3600">
                <a:effectLst>
                  <a:outerShdw blurRad="38100" dist="38100" dir="2700000" algn="tl">
                    <a:srgbClr val="C0C0C0"/>
                  </a:outerShdw>
                </a:effectLst>
                <a:latin typeface="Helvetica" panose="020B0604020202020204" pitchFamily="34" charset="0"/>
              </a:rPr>
              <a:t>kelvins</a:t>
            </a:r>
            <a:endParaRPr lang="en-US" altLang="en-US">
              <a:effectLst>
                <a:outerShdw blurRad="38100" dist="38100" dir="2700000" algn="tl">
                  <a:srgbClr val="C0C0C0"/>
                </a:outerShdw>
              </a:effectLst>
              <a:latin typeface="Helvetica" panose="020B0604020202020204" pitchFamily="34" charset="0"/>
            </a:endParaRPr>
          </a:p>
          <a:p>
            <a:pPr>
              <a:lnSpc>
                <a:spcPct val="150000"/>
              </a:lnSpc>
            </a:pPr>
            <a:r>
              <a:rPr lang="en-US" altLang="en-US" sz="4400">
                <a:solidFill>
                  <a:schemeClr val="hlink"/>
                </a:solidFill>
                <a:effectLst>
                  <a:outerShdw blurRad="38100" dist="38100" dir="2700000" algn="tl">
                    <a:srgbClr val="C0C0C0"/>
                  </a:outerShdw>
                </a:effectLst>
                <a:latin typeface="Helvetica" panose="020B0604020202020204" pitchFamily="34" charset="0"/>
              </a:rPr>
              <a:t>T  (K)  =  t (˚C)  +  273.15</a:t>
            </a:r>
            <a:endParaRPr lang="en-US" altLang="en-US">
              <a:effectLst>
                <a:outerShdw blurRad="38100" dist="38100" dir="2700000" algn="tl">
                  <a:srgbClr val="C0C0C0"/>
                </a:outerShdw>
              </a:effectLst>
              <a:latin typeface="Helvetica" panose="020B0604020202020204" pitchFamily="34" charset="0"/>
            </a:endParaRPr>
          </a:p>
          <a:p>
            <a:pPr>
              <a:lnSpc>
                <a:spcPct val="150000"/>
              </a:lnSpc>
            </a:pPr>
            <a:r>
              <a:rPr lang="en-US" altLang="en-US" sz="2800">
                <a:effectLst>
                  <a:outerShdw blurRad="38100" dist="38100" dir="2700000" algn="tl">
                    <a:srgbClr val="C0C0C0"/>
                  </a:outerShdw>
                </a:effectLst>
                <a:latin typeface="Helvetica" panose="020B0604020202020204" pitchFamily="34" charset="0"/>
              </a:rPr>
              <a:t>Body temp  =  37 ˚C  +  273  =  310 K</a:t>
            </a:r>
          </a:p>
          <a:p>
            <a:pPr>
              <a:lnSpc>
                <a:spcPct val="150000"/>
              </a:lnSpc>
            </a:pPr>
            <a:r>
              <a:rPr lang="en-US" altLang="en-US" sz="2800">
                <a:effectLst>
                  <a:outerShdw blurRad="38100" dist="38100" dir="2700000" algn="tl">
                    <a:srgbClr val="C0C0C0"/>
                  </a:outerShdw>
                </a:effectLst>
                <a:latin typeface="Helvetica" panose="020B0604020202020204" pitchFamily="34" charset="0"/>
              </a:rPr>
              <a:t>Liquid nitrogen  =  -196 ˚C + 273 = 77 K</a:t>
            </a:r>
          </a:p>
        </p:txBody>
      </p:sp>
      <p:graphicFrame>
        <p:nvGraphicFramePr>
          <p:cNvPr id="77828" name="Object 4"/>
          <p:cNvGraphicFramePr>
            <a:graphicFrameLocks/>
          </p:cNvGraphicFramePr>
          <p:nvPr/>
        </p:nvGraphicFramePr>
        <p:xfrm>
          <a:off x="1647825" y="352425"/>
          <a:ext cx="1250950" cy="1784350"/>
        </p:xfrm>
        <a:graphic>
          <a:graphicData uri="http://schemas.openxmlformats.org/presentationml/2006/ole">
            <mc:AlternateContent xmlns:mc="http://schemas.openxmlformats.org/markup-compatibility/2006">
              <mc:Choice xmlns:v="urn:schemas-microsoft-com:vml" Requires="v">
                <p:oleObj spid="_x0000_s77829" name="Microsoft ClipArt Gallery" r:id="rId3" imgW="2527300" imgH="3594100" progId="MS_ClipArt_Gallery">
                  <p:embed/>
                </p:oleObj>
              </mc:Choice>
              <mc:Fallback>
                <p:oleObj name="Microsoft ClipArt Gallery" r:id="rId3" imgW="2527300" imgH="3594100" progId="MS_ClipArt_Gallery">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52425"/>
                        <a:ext cx="1250950" cy="178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ssolve">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dissolve">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dissolve">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457200" y="304800"/>
            <a:ext cx="84582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Fahrenheit Formula – Honors Only</a:t>
            </a:r>
          </a:p>
        </p:txBody>
      </p:sp>
      <p:sp>
        <p:nvSpPr>
          <p:cNvPr id="199684" name="Rectangle 4"/>
          <p:cNvSpPr>
            <a:spLocks noChangeArrowheads="1"/>
          </p:cNvSpPr>
          <p:nvPr/>
        </p:nvSpPr>
        <p:spPr bwMode="auto">
          <a:xfrm>
            <a:off x="2438400" y="3810000"/>
            <a:ext cx="4038600" cy="838200"/>
          </a:xfrm>
          <a:prstGeom prst="rect">
            <a:avLst/>
          </a:prstGeom>
          <a:solidFill>
            <a:schemeClr val="bg1">
              <a:alpha val="44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83" name="Rectangle 3"/>
          <p:cNvSpPr>
            <a:spLocks noGrp="1" noChangeArrowheads="1"/>
          </p:cNvSpPr>
          <p:nvPr>
            <p:ph type="body" idx="1"/>
          </p:nvPr>
        </p:nvSpPr>
        <p:spPr>
          <a:xfrm>
            <a:off x="381000" y="1828800"/>
            <a:ext cx="8458200" cy="4724400"/>
          </a:xfrm>
        </p:spPr>
        <p:txBody>
          <a:bodyPr/>
          <a:lstStyle/>
          <a:p>
            <a:pPr>
              <a:buFontTx/>
              <a:buNone/>
            </a:pPr>
            <a:r>
              <a:rPr lang="en-US" altLang="en-US" sz="2800">
                <a:solidFill>
                  <a:srgbClr val="FFFFFF"/>
                </a:solidFill>
                <a:effectLst>
                  <a:outerShdw blurRad="38100" dist="38100" dir="2700000" algn="tl">
                    <a:srgbClr val="000000"/>
                  </a:outerShdw>
                </a:effectLst>
              </a:rPr>
              <a:t>	</a:t>
            </a:r>
            <a:r>
              <a:rPr lang="en-US" altLang="en-US" sz="2800" u="sng">
                <a:solidFill>
                  <a:srgbClr val="FFFFFF"/>
                </a:solidFill>
                <a:effectLst>
                  <a:outerShdw blurRad="38100" dist="38100" dir="2700000" algn="tl">
                    <a:srgbClr val="000000"/>
                  </a:outerShdw>
                </a:effectLst>
              </a:rPr>
              <a:t>180°F</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 9°F</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1.8°F  </a:t>
            </a:r>
            <a:r>
              <a:rPr lang="en-US" altLang="en-US" sz="2800">
                <a:solidFill>
                  <a:srgbClr val="FFFFFF"/>
                </a:solidFill>
                <a:effectLst>
                  <a:outerShdw blurRad="38100" dist="38100" dir="2700000" algn="tl">
                    <a:srgbClr val="000000"/>
                  </a:outerShdw>
                </a:effectLst>
              </a:rPr>
              <a:t>      100°C 		   5°C 		1°C</a:t>
            </a:r>
          </a:p>
          <a:p>
            <a:pPr>
              <a:lnSpc>
                <a:spcPct val="80000"/>
              </a:lnSpc>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Zero point:       0°C   =  32°F</a:t>
            </a:r>
          </a:p>
          <a:p>
            <a:pPr>
              <a:lnSpc>
                <a:spcPct val="40000"/>
              </a:lnSpc>
              <a:buFontTx/>
              <a:buNone/>
            </a:pPr>
            <a:endParaRPr lang="en-US" altLang="en-US" sz="2800">
              <a:solidFill>
                <a:srgbClr val="FFFFFF"/>
              </a:solidFill>
              <a:effectLst>
                <a:outerShdw blurRad="38100" dist="38100" dir="2700000" algn="tl">
                  <a:srgbClr val="000000"/>
                </a:outerShdw>
              </a:effectLst>
            </a:endParaRPr>
          </a:p>
          <a:p>
            <a:pPr algn="ctr">
              <a:buFontTx/>
              <a:buNone/>
            </a:pPr>
            <a:r>
              <a:rPr lang="en-US" altLang="en-US" sz="2800">
                <a:solidFill>
                  <a:srgbClr val="FFFFFF"/>
                </a:solidFill>
                <a:effectLst>
                  <a:outerShdw blurRad="38100" dist="38100" dir="2700000" algn="tl">
                    <a:srgbClr val="000000"/>
                  </a:outerShdw>
                </a:effectLst>
              </a:rPr>
              <a:t>°F     = 9/5 °C   +  32</a:t>
            </a:r>
            <a:r>
              <a:rPr lang="en-US" altLang="en-US" sz="2800">
                <a:effectLst>
                  <a:outerShdw blurRad="38100" dist="38100" dir="2700000" algn="tl">
                    <a:srgbClr val="FFFFFF"/>
                  </a:outerShdw>
                </a:effectLst>
              </a:rPr>
              <a:t>  	</a:t>
            </a:r>
            <a:endParaRPr lang="en-US" altLang="en-US" sz="2100">
              <a:solidFill>
                <a:schemeClr val="accent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04800"/>
            <a:ext cx="81534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Celsius Formula – Honors Only</a:t>
            </a:r>
          </a:p>
        </p:txBody>
      </p:sp>
      <p:sp>
        <p:nvSpPr>
          <p:cNvPr id="200707" name="Rectangle 3"/>
          <p:cNvSpPr>
            <a:spLocks noGrp="1" noChangeArrowheads="1"/>
          </p:cNvSpPr>
          <p:nvPr>
            <p:ph type="body" idx="1"/>
          </p:nvPr>
        </p:nvSpPr>
        <p:spPr>
          <a:xfrm>
            <a:off x="685800" y="1752600"/>
            <a:ext cx="7772400" cy="4724400"/>
          </a:xfrm>
        </p:spPr>
        <p:txBody>
          <a:bodyPr/>
          <a:lstStyle/>
          <a:p>
            <a:pPr>
              <a:lnSpc>
                <a:spcPct val="110000"/>
              </a:lnSpc>
              <a:buFontTx/>
              <a:buNone/>
            </a:pPr>
            <a:r>
              <a:rPr lang="en-US" altLang="en-US" sz="2800">
                <a:solidFill>
                  <a:srgbClr val="FFFFFF"/>
                </a:solidFill>
                <a:effectLst>
                  <a:outerShdw blurRad="38100" dist="38100" dir="2700000" algn="tl">
                    <a:srgbClr val="000000"/>
                  </a:outerShdw>
                </a:effectLst>
              </a:rPr>
              <a:t>Rearrange to find T°C</a:t>
            </a:r>
          </a:p>
          <a:p>
            <a:pPr>
              <a:lnSpc>
                <a:spcPct val="110000"/>
              </a:lnSpc>
              <a:buFontTx/>
              <a:buNone/>
            </a:pPr>
            <a:r>
              <a:rPr lang="en-US" altLang="en-US" sz="2800">
                <a:solidFill>
                  <a:srgbClr val="FFFFFF"/>
                </a:solidFill>
                <a:effectLst>
                  <a:outerShdw blurRad="38100" dist="38100" dir="2700000" algn="tl">
                    <a:srgbClr val="000000"/>
                  </a:outerShdw>
                </a:effectLst>
              </a:rPr>
              <a:t>°F     	= 	9/5 °C   +  32</a:t>
            </a:r>
          </a:p>
          <a:p>
            <a:pPr>
              <a:lnSpc>
                <a:spcPct val="130000"/>
              </a:lnSpc>
              <a:buFontTx/>
              <a:buNone/>
            </a:pPr>
            <a:r>
              <a:rPr lang="en-US" altLang="en-US" sz="2800">
                <a:solidFill>
                  <a:srgbClr val="FFFFFF"/>
                </a:solidFill>
                <a:effectLst>
                  <a:outerShdw blurRad="38100" dist="38100" dir="2700000" algn="tl">
                    <a:srgbClr val="000000"/>
                  </a:outerShdw>
                </a:effectLst>
              </a:rPr>
              <a:t>°F  - 32    = 	9/5 °C  ( +32 - 32)</a:t>
            </a:r>
          </a:p>
          <a:p>
            <a:pPr>
              <a:lnSpc>
                <a:spcPct val="140000"/>
              </a:lnSpc>
              <a:buFontTx/>
              <a:buNone/>
            </a:pPr>
            <a:r>
              <a:rPr lang="en-US" altLang="en-US" sz="2800" u="sng">
                <a:solidFill>
                  <a:srgbClr val="FFFFFF"/>
                </a:solidFill>
                <a:effectLst>
                  <a:outerShdw blurRad="38100" dist="38100" dir="2700000" algn="tl">
                    <a:srgbClr val="000000"/>
                  </a:outerShdw>
                </a:effectLst>
              </a:rPr>
              <a:t>°F  - 32</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9/5 °C</a:t>
            </a:r>
          </a:p>
          <a:p>
            <a:pPr>
              <a:lnSpc>
                <a:spcPct val="110000"/>
              </a:lnSpc>
              <a:buFontTx/>
              <a:buNone/>
            </a:pPr>
            <a:r>
              <a:rPr lang="en-US" altLang="en-US" sz="2800">
                <a:solidFill>
                  <a:srgbClr val="FFFFFF"/>
                </a:solidFill>
                <a:effectLst>
                  <a:outerShdw blurRad="38100" dist="38100" dir="2700000" algn="tl">
                    <a:srgbClr val="000000"/>
                  </a:outerShdw>
                </a:effectLst>
              </a:rPr>
              <a:t>    9/5               	   9/5</a:t>
            </a:r>
          </a:p>
          <a:p>
            <a:pPr>
              <a:lnSpc>
                <a:spcPct val="130000"/>
              </a:lnSpc>
              <a:buFontTx/>
              <a:buNone/>
            </a:pPr>
            <a:r>
              <a:rPr lang="en-US" altLang="en-US" sz="2800">
                <a:solidFill>
                  <a:srgbClr val="FFFFFF"/>
                </a:solidFill>
                <a:effectLst>
                  <a:outerShdw blurRad="38100" dist="38100" dir="2700000" algn="tl">
                    <a:srgbClr val="000000"/>
                  </a:outerShdw>
                </a:effectLst>
              </a:rPr>
              <a:t>(°F  - 32)  * 5/9    = 	°C</a:t>
            </a:r>
          </a:p>
        </p:txBody>
      </p:sp>
      <p:sp>
        <p:nvSpPr>
          <p:cNvPr id="200710" name="Rectangle 6"/>
          <p:cNvSpPr>
            <a:spLocks noChangeArrowheads="1"/>
          </p:cNvSpPr>
          <p:nvPr/>
        </p:nvSpPr>
        <p:spPr bwMode="auto">
          <a:xfrm>
            <a:off x="533400" y="4953000"/>
            <a:ext cx="4724400" cy="838200"/>
          </a:xfrm>
          <a:prstGeom prst="rect">
            <a:avLst/>
          </a:prstGeom>
          <a:solidFill>
            <a:schemeClr val="bg1">
              <a:alpha val="17000"/>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08" name="Line 4"/>
          <p:cNvSpPr>
            <a:spLocks noChangeShapeType="1"/>
          </p:cNvSpPr>
          <p:nvPr/>
        </p:nvSpPr>
        <p:spPr bwMode="auto">
          <a:xfrm flipH="1">
            <a:off x="3352800" y="3886200"/>
            <a:ext cx="6858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09" name="Line 5"/>
          <p:cNvSpPr>
            <a:spLocks noChangeShapeType="1"/>
          </p:cNvSpPr>
          <p:nvPr/>
        </p:nvSpPr>
        <p:spPr bwMode="auto">
          <a:xfrm flipH="1">
            <a:off x="3733800" y="4495800"/>
            <a:ext cx="685800" cy="45720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2800" b="0">
                <a:solidFill>
                  <a:srgbClr val="66FF33"/>
                </a:solidFill>
                <a:effectLst>
                  <a:outerShdw blurRad="38100" dist="38100" dir="2700000" algn="tl">
                    <a:srgbClr val="000000"/>
                  </a:outerShdw>
                </a:effectLst>
                <a:latin typeface="Comic Sans MS" panose="030F0702030302020204" pitchFamily="66" charset="0"/>
              </a:rPr>
              <a:t>Temperature Conversions – Honors Only</a:t>
            </a:r>
          </a:p>
        </p:txBody>
      </p:sp>
      <p:sp>
        <p:nvSpPr>
          <p:cNvPr id="201731" name="Rectangle 3"/>
          <p:cNvSpPr>
            <a:spLocks noGrp="1" noChangeArrowheads="1"/>
          </p:cNvSpPr>
          <p:nvPr>
            <p:ph type="body" idx="1"/>
          </p:nvPr>
        </p:nvSpPr>
        <p:spPr>
          <a:xfrm>
            <a:off x="0" y="1676400"/>
            <a:ext cx="9144000" cy="4572000"/>
          </a:xfrm>
        </p:spPr>
        <p:txBody>
          <a:bodyPr/>
          <a:lstStyle/>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A person with hypothermia has a body temperature of 29.1°C. What is the body  temperature in °F? </a:t>
            </a:r>
          </a:p>
          <a:p>
            <a:pPr>
              <a:buFontTx/>
              <a:buNone/>
            </a:pPr>
            <a:r>
              <a:rPr lang="en-US" altLang="en-US" sz="2800">
                <a:solidFill>
                  <a:srgbClr val="FFFFFF"/>
                </a:solidFill>
                <a:effectLst>
                  <a:outerShdw blurRad="38100" dist="38100" dir="2700000" algn="tl">
                    <a:srgbClr val="000000"/>
                  </a:outerShdw>
                </a:effectLst>
              </a:rPr>
              <a:t>		°F    	=    	9/5 (29.1°C)     +  32</a:t>
            </a:r>
          </a:p>
          <a:p>
            <a:pPr>
              <a:buFontTx/>
              <a:buNone/>
            </a:pPr>
            <a:r>
              <a:rPr lang="en-US" altLang="en-US" sz="2800">
                <a:solidFill>
                  <a:srgbClr val="FFFFFF"/>
                </a:solidFill>
                <a:effectLst>
                  <a:outerShdw blurRad="38100" dist="38100" dir="2700000" algn="tl">
                    <a:srgbClr val="000000"/>
                  </a:outerShdw>
                </a:effectLst>
              </a:rPr>
              <a:t> 			=  	52.4   +   32</a:t>
            </a:r>
          </a:p>
          <a:p>
            <a:pPr>
              <a:lnSpc>
                <a:spcPct val="30000"/>
              </a:lnSpc>
              <a:buFontTx/>
              <a:buNone/>
            </a:pPr>
            <a:endParaRPr lang="en-US" altLang="en-US" sz="28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 	84.4°F</a:t>
            </a:r>
            <a:r>
              <a:rPr lang="en-US" altLang="en-US" sz="2800">
                <a:solidFill>
                  <a:srgbClr val="FFFFFF"/>
                </a:solidFill>
              </a:rPr>
              <a:t>  </a:t>
            </a:r>
          </a:p>
          <a:p>
            <a:pPr>
              <a:lnSpc>
                <a:spcPct val="80000"/>
              </a:lnSpc>
              <a:buFontTx/>
              <a:buNone/>
            </a:pPr>
            <a:r>
              <a:rPr lang="en-US" altLang="en-US" sz="2800">
                <a:solidFill>
                  <a:schemeClr val="accent1"/>
                </a:solidFill>
              </a:rPr>
              <a:t>				</a:t>
            </a:r>
            <a:endParaRPr lang="en-US" altLang="en-US" sz="2800"/>
          </a:p>
          <a:p>
            <a:pPr>
              <a:buFontTx/>
              <a:buNone/>
            </a:pPr>
            <a:endParaRPr lang="en-US" alt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990600" y="533400"/>
            <a:ext cx="7162800" cy="1143000"/>
          </a:xfrm>
        </p:spPr>
        <p:txBody>
          <a:bodyPr/>
          <a:lstStyle/>
          <a:p>
            <a:r>
              <a:rPr lang="en-US" altLang="en-US" sz="4800">
                <a:solidFill>
                  <a:srgbClr val="FF9933"/>
                </a:solidFill>
                <a:latin typeface="Comic Sans MS" panose="030F0702030302020204" pitchFamily="66" charset="0"/>
              </a:rPr>
              <a:t>Branches of Chemistry</a:t>
            </a:r>
          </a:p>
        </p:txBody>
      </p:sp>
      <p:sp>
        <p:nvSpPr>
          <p:cNvPr id="78851" name="Rectangle 3"/>
          <p:cNvSpPr>
            <a:spLocks noGrp="1" noChangeArrowheads="1"/>
          </p:cNvSpPr>
          <p:nvPr>
            <p:ph type="body" idx="1"/>
          </p:nvPr>
        </p:nvSpPr>
        <p:spPr>
          <a:xfrm>
            <a:off x="990600" y="2590800"/>
            <a:ext cx="7162800" cy="2895600"/>
          </a:xfrm>
        </p:spPr>
        <p:txBody>
          <a:bodyPr/>
          <a:lstStyle/>
          <a:p>
            <a:r>
              <a:rPr lang="en-US" altLang="en-US" sz="3600">
                <a:solidFill>
                  <a:srgbClr val="FCFEB9"/>
                </a:solidFill>
                <a:effectLst>
                  <a:outerShdw blurRad="38100" dist="38100" dir="2700000" algn="tl">
                    <a:srgbClr val="000000"/>
                  </a:outerShdw>
                </a:effectLst>
              </a:rPr>
              <a:t>Many major areas of study for specialization</a:t>
            </a:r>
          </a:p>
          <a:p>
            <a:r>
              <a:rPr lang="en-US" altLang="en-US" sz="3600">
                <a:solidFill>
                  <a:srgbClr val="FCFEB9"/>
                </a:solidFill>
                <a:effectLst>
                  <a:outerShdw blurRad="38100" dist="38100" dir="2700000" algn="tl">
                    <a:srgbClr val="000000"/>
                  </a:outerShdw>
                </a:effectLst>
              </a:rPr>
              <a:t>Several career opportunities</a:t>
            </a:r>
          </a:p>
          <a:p>
            <a:r>
              <a:rPr lang="en-US" altLang="en-US" sz="3600">
                <a:solidFill>
                  <a:srgbClr val="FCFEB9"/>
                </a:solidFill>
                <a:effectLst>
                  <a:outerShdw blurRad="38100" dist="38100" dir="2700000" algn="tl">
                    <a:srgbClr val="000000"/>
                  </a:outerShdw>
                </a:effectLst>
              </a:rPr>
              <a:t>Also used in many other jobs</a:t>
            </a:r>
          </a:p>
          <a:p>
            <a:endParaRPr lang="en-US" altLang="en-US">
              <a:solidFill>
                <a:srgbClr val="00279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85800" y="304800"/>
            <a:ext cx="8077200" cy="1143000"/>
          </a:xfrm>
          <a:ln w="38100">
            <a:solidFill>
              <a:schemeClr val="hlink"/>
            </a:solidFill>
            <a:miter lim="800000"/>
            <a:headEnd/>
            <a:tailEnd/>
          </a:ln>
        </p:spPr>
        <p:txBody>
          <a:bodyPr/>
          <a:lstStyle/>
          <a:p>
            <a:r>
              <a:rPr lang="en-US" altLang="en-US" sz="3200">
                <a:solidFill>
                  <a:srgbClr val="66FF33"/>
                </a:solidFill>
                <a:effectLst>
                  <a:outerShdw blurRad="38100" dist="38100" dir="2700000" algn="tl">
                    <a:srgbClr val="000000"/>
                  </a:outerShdw>
                </a:effectLst>
                <a:latin typeface="Comic Sans MS" panose="030F0702030302020204" pitchFamily="66" charset="0"/>
              </a:rPr>
              <a:t>Learning Check – Honors Only</a:t>
            </a:r>
            <a:r>
              <a:rPr lang="en-US" altLang="en-US" sz="3200" b="0"/>
              <a:t> </a:t>
            </a:r>
            <a:endParaRPr lang="en-US" altLang="en-US"/>
          </a:p>
        </p:txBody>
      </p:sp>
      <p:sp>
        <p:nvSpPr>
          <p:cNvPr id="202755" name="Rectangle 3"/>
          <p:cNvSpPr>
            <a:spLocks noGrp="1" noChangeArrowheads="1"/>
          </p:cNvSpPr>
          <p:nvPr>
            <p:ph type="body" idx="1"/>
          </p:nvPr>
        </p:nvSpPr>
        <p:spPr>
          <a:xfrm>
            <a:off x="304800" y="1676400"/>
            <a:ext cx="8839200" cy="4876800"/>
          </a:xfrm>
        </p:spPr>
        <p:txBody>
          <a:bodyPr/>
          <a:lstStyle/>
          <a:p>
            <a:pPr>
              <a:buFontTx/>
              <a:buNone/>
            </a:pPr>
            <a:r>
              <a:rPr lang="en-US" altLang="en-US" sz="2800">
                <a:solidFill>
                  <a:srgbClr val="FFFFFF"/>
                </a:solidFill>
                <a:effectLst>
                  <a:outerShdw blurRad="38100" dist="38100" dir="2700000" algn="tl">
                    <a:srgbClr val="000000"/>
                  </a:outerShdw>
                </a:effectLst>
              </a:rPr>
              <a:t>   The normal temperature of a chickadee is 105.8°F.  What is that temperature in °C?</a:t>
            </a:r>
            <a:r>
              <a:rPr lang="en-US" altLang="en-US" sz="2800">
                <a:effectLst>
                  <a:outerShdw blurRad="38100" dist="38100" dir="2700000" algn="tl">
                    <a:srgbClr val="FFFFFF"/>
                  </a:outerShdw>
                </a:effectLst>
              </a:rPr>
              <a:t> </a:t>
            </a: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73.8 °C  </a:t>
            </a:r>
          </a:p>
          <a:p>
            <a:pPr>
              <a:buFontTx/>
              <a:buNone/>
            </a:pPr>
            <a:r>
              <a:rPr lang="en-US" altLang="en-US" sz="2800">
                <a:solidFill>
                  <a:schemeClr val="accent1"/>
                </a:solidFill>
                <a:effectLst>
                  <a:outerShdw blurRad="38100" dist="38100" dir="2700000" algn="tl">
                    <a:srgbClr val="000000"/>
                  </a:outerShdw>
                </a:effectLst>
              </a:rPr>
              <a:t>	2)  58.8 °C</a:t>
            </a:r>
          </a:p>
          <a:p>
            <a:pPr>
              <a:buFontTx/>
              <a:buNone/>
            </a:pPr>
            <a:r>
              <a:rPr lang="en-US" altLang="en-US" sz="2800">
                <a:solidFill>
                  <a:schemeClr val="accent1"/>
                </a:solidFill>
                <a:effectLst>
                  <a:outerShdw blurRad="38100" dist="38100" dir="2700000" algn="tl">
                    <a:srgbClr val="000000"/>
                  </a:outerShdw>
                </a:effectLst>
              </a:rPr>
              <a:t>	3)  41.0 °C</a:t>
            </a:r>
          </a:p>
          <a:p>
            <a:pPr>
              <a:buFontTx/>
              <a:buNone/>
            </a:pPr>
            <a:endParaRPr lang="en-US" altLang="en-US" sz="2800">
              <a:effectLst>
                <a:outerShdw blurRad="38100" dist="38100" dir="2700000" algn="tl">
                  <a:srgbClr val="FFFFFF"/>
                </a:outerShdw>
              </a:effectLst>
            </a:endParaRPr>
          </a:p>
        </p:txBody>
      </p:sp>
      <p:graphicFrame>
        <p:nvGraphicFramePr>
          <p:cNvPr id="202756" name="Object 4"/>
          <p:cNvGraphicFramePr>
            <a:graphicFrameLocks noChangeAspect="1"/>
          </p:cNvGraphicFramePr>
          <p:nvPr/>
        </p:nvGraphicFramePr>
        <p:xfrm>
          <a:off x="5257800" y="2286000"/>
          <a:ext cx="2236788" cy="2595563"/>
        </p:xfrm>
        <a:graphic>
          <a:graphicData uri="http://schemas.openxmlformats.org/presentationml/2006/ole">
            <mc:AlternateContent xmlns:mc="http://schemas.openxmlformats.org/markup-compatibility/2006">
              <mc:Choice xmlns:v="urn:schemas-microsoft-com:vml" Requires="v">
                <p:oleObj spid="_x0000_s202757" name="Clip" r:id="rId3" imgW="1058400" imgH="1227960" progId="MS_ClipArt_Gallery.2">
                  <p:embed/>
                </p:oleObj>
              </mc:Choice>
              <mc:Fallback>
                <p:oleObj name="Clip" r:id="rId3" imgW="1058400" imgH="12279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0"/>
                        <a:ext cx="2236788"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66FF33"/>
                </a:solidFill>
                <a:latin typeface="Comic Sans MS" panose="030F0702030302020204" pitchFamily="66" charset="0"/>
              </a:rPr>
              <a:t>Learning Check – Honors Only</a:t>
            </a:r>
            <a:r>
              <a:rPr lang="en-US" altLang="en-US" sz="3200" b="0"/>
              <a:t> </a:t>
            </a:r>
            <a:endParaRPr lang="en-US" altLang="en-US"/>
          </a:p>
        </p:txBody>
      </p:sp>
      <p:sp>
        <p:nvSpPr>
          <p:cNvPr id="204803" name="Rectangle 3"/>
          <p:cNvSpPr>
            <a:spLocks noGrp="1" noChangeArrowheads="1"/>
          </p:cNvSpPr>
          <p:nvPr>
            <p:ph type="body" idx="1"/>
          </p:nvPr>
        </p:nvSpPr>
        <p:spPr>
          <a:xfrm>
            <a:off x="609600" y="1981200"/>
            <a:ext cx="8153400" cy="4114800"/>
          </a:xfrm>
        </p:spPr>
        <p:txBody>
          <a:bodyPr/>
          <a:lstStyle/>
          <a:p>
            <a:pPr>
              <a:buFontTx/>
              <a:buNone/>
            </a:pPr>
            <a:r>
              <a:rPr lang="en-US" altLang="en-US" sz="2800">
                <a:solidFill>
                  <a:srgbClr val="FFFFFF"/>
                </a:solidFill>
              </a:rPr>
              <a:t>Pizza is baked at 455°F. What is that in °C?</a:t>
            </a:r>
          </a:p>
          <a:p>
            <a:pPr>
              <a:buFontTx/>
              <a:buNone/>
            </a:pPr>
            <a:r>
              <a:rPr lang="en-US" altLang="en-US" sz="2800">
                <a:solidFill>
                  <a:schemeClr val="accent1"/>
                </a:solidFill>
                <a:effectLst>
                  <a:outerShdw blurRad="38100" dist="38100" dir="2700000" algn="tl">
                    <a:srgbClr val="000000"/>
                  </a:outerShdw>
                </a:effectLst>
              </a:rPr>
              <a:t>1)  437 °C	</a:t>
            </a:r>
          </a:p>
          <a:p>
            <a:pPr>
              <a:buFontTx/>
              <a:buNone/>
            </a:pPr>
            <a:r>
              <a:rPr lang="en-US" altLang="en-US" sz="2800">
                <a:solidFill>
                  <a:schemeClr val="accent1"/>
                </a:solidFill>
                <a:effectLst>
                  <a:outerShdw blurRad="38100" dist="38100" dir="2700000" algn="tl">
                    <a:srgbClr val="000000"/>
                  </a:outerShdw>
                </a:effectLst>
              </a:rPr>
              <a:t>2)  235°C		</a:t>
            </a:r>
          </a:p>
          <a:p>
            <a:pPr>
              <a:buFontTx/>
              <a:buNone/>
            </a:pPr>
            <a:r>
              <a:rPr lang="en-US" altLang="en-US" sz="2800">
                <a:solidFill>
                  <a:schemeClr val="accent1"/>
                </a:solidFill>
                <a:effectLst>
                  <a:outerShdw blurRad="38100" dist="38100" dir="2700000" algn="tl">
                    <a:srgbClr val="000000"/>
                  </a:outerShdw>
                </a:effectLst>
              </a:rPr>
              <a:t>3)  221°C</a:t>
            </a:r>
          </a:p>
          <a:p>
            <a:pPr>
              <a:buFontTx/>
              <a:buNone/>
            </a:pPr>
            <a:endParaRPr lang="en-US" altLang="en-US" sz="2800">
              <a:solidFill>
                <a:schemeClr val="accent1"/>
              </a:solidFill>
              <a:effectLst>
                <a:outerShdw blurRad="38100" dist="38100" dir="2700000" algn="tl">
                  <a:srgbClr val="000000"/>
                </a:outerShdw>
              </a:effectLst>
            </a:endParaRPr>
          </a:p>
          <a:p>
            <a:pPr>
              <a:buFontTx/>
              <a:buNone/>
            </a:pPr>
            <a:endParaRPr lang="en-US" altLang="en-US" sz="2000" b="0">
              <a:solidFill>
                <a:schemeClr val="accent1"/>
              </a:solidFill>
            </a:endParaRPr>
          </a:p>
          <a:p>
            <a:pPr>
              <a:buFontTx/>
              <a:buNone/>
            </a:pPr>
            <a:endParaRPr lang="en-US" altLang="en-US" sz="2000">
              <a:solidFill>
                <a:schemeClr val="accent1"/>
              </a:solidFill>
            </a:endParaRPr>
          </a:p>
        </p:txBody>
      </p:sp>
      <p:graphicFrame>
        <p:nvGraphicFramePr>
          <p:cNvPr id="204804" name="Object 4"/>
          <p:cNvGraphicFramePr>
            <a:graphicFrameLocks noChangeAspect="1"/>
          </p:cNvGraphicFramePr>
          <p:nvPr/>
        </p:nvGraphicFramePr>
        <p:xfrm>
          <a:off x="4876800" y="2743200"/>
          <a:ext cx="2667000" cy="2667000"/>
        </p:xfrm>
        <a:graphic>
          <a:graphicData uri="http://schemas.openxmlformats.org/presentationml/2006/ole">
            <mc:AlternateContent xmlns:mc="http://schemas.openxmlformats.org/markup-compatibility/2006">
              <mc:Choice xmlns:v="urn:schemas-microsoft-com:vml" Requires="v">
                <p:oleObj spid="_x0000_s204805" name="Clip" r:id="rId3" imgW="2286000" imgH="2286000" progId="MS_ClipArt_Gallery.2">
                  <p:embed/>
                </p:oleObj>
              </mc:Choice>
              <mc:Fallback>
                <p:oleObj name="Clip" r:id="rId3" imgW="2286000" imgH="2286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43200"/>
                        <a:ext cx="2667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3715" name="Picture 3"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43716" name="Picture 4"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3717" name="Line 5"/>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8" name="Line 6"/>
          <p:cNvSpPr>
            <a:spLocks noChangeShapeType="1"/>
          </p:cNvSpPr>
          <p:nvPr/>
        </p:nvSpPr>
        <p:spPr bwMode="auto">
          <a:xfrm>
            <a:off x="25908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19" name="Line 7"/>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0" name="Line 8"/>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1" name="Line 9"/>
          <p:cNvSpPr>
            <a:spLocks noChangeShapeType="1"/>
          </p:cNvSpPr>
          <p:nvPr/>
        </p:nvSpPr>
        <p:spPr bwMode="auto">
          <a:xfrm>
            <a:off x="45720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2" name="Line 10"/>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3" name="Line 11"/>
          <p:cNvSpPr>
            <a:spLocks noChangeShapeType="1"/>
          </p:cNvSpPr>
          <p:nvPr/>
        </p:nvSpPr>
        <p:spPr bwMode="auto">
          <a:xfrm>
            <a:off x="7391400" y="1219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4" name="Line 12"/>
          <p:cNvSpPr>
            <a:spLocks noChangeShapeType="1"/>
          </p:cNvSpPr>
          <p:nvPr/>
        </p:nvSpPr>
        <p:spPr bwMode="auto">
          <a:xfrm>
            <a:off x="7315200" y="23622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5" name="Line 13"/>
          <p:cNvSpPr>
            <a:spLocks noChangeShapeType="1"/>
          </p:cNvSpPr>
          <p:nvPr/>
        </p:nvSpPr>
        <p:spPr bwMode="auto">
          <a:xfrm>
            <a:off x="6553200" y="15240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3726" name="Text Box 14"/>
          <p:cNvSpPr txBox="1">
            <a:spLocks noChangeArrowheads="1"/>
          </p:cNvSpPr>
          <p:nvPr/>
        </p:nvSpPr>
        <p:spPr bwMode="auto">
          <a:xfrm>
            <a:off x="228600" y="1828800"/>
            <a:ext cx="2057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i="0">
                <a:solidFill>
                  <a:srgbClr val="FFFF00"/>
                </a:solidFill>
                <a:effectLst>
                  <a:outerShdw blurRad="38100" dist="38100" dir="2700000" algn="tl">
                    <a:srgbClr val="000000"/>
                  </a:outerShdw>
                </a:effectLst>
                <a:latin typeface="Comic Sans MS" panose="030F0702030302020204" pitchFamily="66" charset="0"/>
              </a:rPr>
              <a:t>Three targets with three arrows each to shoot.</a:t>
            </a:r>
          </a:p>
        </p:txBody>
      </p:sp>
      <p:sp>
        <p:nvSpPr>
          <p:cNvPr id="243727" name="Rectangle 15"/>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algn="ctr"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eaLnBrk="0" fontAlgn="base" hangingPunct="0">
              <a:lnSpc>
                <a:spcPct val="90000"/>
              </a:lnSpc>
              <a:spcBef>
                <a:spcPct val="0"/>
              </a:spcBef>
              <a:spcAft>
                <a:spcPct val="0"/>
              </a:spcAft>
              <a:defRPr sz="3600" b="1">
                <a:solidFill>
                  <a:schemeClr val="tx2"/>
                </a:solidFill>
                <a:latin typeface="Arial" panose="020B0604020202020204" pitchFamily="34" charset="0"/>
              </a:defRPr>
            </a:lvl9pPr>
          </a:lstStyle>
          <a:p>
            <a:r>
              <a:rPr lang="en-US" altLang="en-US" i="0">
                <a:solidFill>
                  <a:schemeClr val="folHlink"/>
                </a:solidFill>
                <a:effectLst>
                  <a:outerShdw blurRad="38100" dist="38100" dir="2700000" algn="tl">
                    <a:srgbClr val="000000"/>
                  </a:outerShdw>
                </a:effectLst>
                <a:latin typeface="Comic Sans MS" panose="030F0702030302020204" pitchFamily="66" charset="0"/>
              </a:rPr>
              <a:t>Can you hit the bull's-eye?</a:t>
            </a:r>
          </a:p>
        </p:txBody>
      </p:sp>
      <p:sp>
        <p:nvSpPr>
          <p:cNvPr id="243728" name="Text Box 16"/>
          <p:cNvSpPr txBox="1">
            <a:spLocks noChangeArrowheads="1"/>
          </p:cNvSpPr>
          <p:nvPr/>
        </p:nvSpPr>
        <p:spPr bwMode="auto">
          <a:xfrm>
            <a:off x="25146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Both accurate and precise</a:t>
            </a:r>
          </a:p>
        </p:txBody>
      </p:sp>
      <p:sp>
        <p:nvSpPr>
          <p:cNvPr id="243729" name="Text Box 17"/>
          <p:cNvSpPr txBox="1">
            <a:spLocks noChangeArrowheads="1"/>
          </p:cNvSpPr>
          <p:nvPr/>
        </p:nvSpPr>
        <p:spPr bwMode="auto">
          <a:xfrm>
            <a:off x="4724400" y="3657600"/>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Precise but not accurate</a:t>
            </a:r>
          </a:p>
        </p:txBody>
      </p:sp>
      <p:sp>
        <p:nvSpPr>
          <p:cNvPr id="243730" name="Text Box 18"/>
          <p:cNvSpPr txBox="1">
            <a:spLocks noChangeArrowheads="1"/>
          </p:cNvSpPr>
          <p:nvPr/>
        </p:nvSpPr>
        <p:spPr bwMode="auto">
          <a:xfrm>
            <a:off x="6781800" y="3657600"/>
            <a:ext cx="1692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000" i="0">
                <a:solidFill>
                  <a:srgbClr val="000066"/>
                </a:solidFill>
                <a:latin typeface="Comic Sans MS" panose="030F0702030302020204" pitchFamily="66" charset="0"/>
              </a:rPr>
              <a:t>Neither accurate nor precise</a:t>
            </a:r>
          </a:p>
        </p:txBody>
      </p:sp>
      <p:sp>
        <p:nvSpPr>
          <p:cNvPr id="243733" name="Text Box 21"/>
          <p:cNvSpPr txBox="1">
            <a:spLocks noChangeArrowheads="1"/>
          </p:cNvSpPr>
          <p:nvPr/>
        </p:nvSpPr>
        <p:spPr bwMode="auto">
          <a:xfrm>
            <a:off x="228600" y="3657600"/>
            <a:ext cx="1997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en-US" altLang="en-US" sz="2400" i="0">
                <a:solidFill>
                  <a:schemeClr val="bg1"/>
                </a:solidFill>
                <a:effectLst>
                  <a:outerShdw blurRad="38100" dist="38100" dir="2700000" algn="tl">
                    <a:srgbClr val="000000"/>
                  </a:outerShdw>
                </a:effectLst>
                <a:latin typeface="Comic Sans MS" panose="030F0702030302020204" pitchFamily="66" charset="0"/>
              </a:rPr>
              <a:t>How do they compare?</a:t>
            </a:r>
          </a:p>
        </p:txBody>
      </p:sp>
      <p:sp>
        <p:nvSpPr>
          <p:cNvPr id="243734" name="Text Box 22"/>
          <p:cNvSpPr txBox="1">
            <a:spLocks noChangeArrowheads="1"/>
          </p:cNvSpPr>
          <p:nvPr/>
        </p:nvSpPr>
        <p:spPr bwMode="auto">
          <a:xfrm>
            <a:off x="1219200" y="5257800"/>
            <a:ext cx="6626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sz="2800" b="0" i="0">
                <a:solidFill>
                  <a:srgbClr val="FFFF00"/>
                </a:solidFill>
                <a:effectLst>
                  <a:outerShdw blurRad="38100" dist="38100" dir="2700000" algn="tl">
                    <a:srgbClr val="000000"/>
                  </a:outerShdw>
                </a:effectLst>
                <a:latin typeface="Comic Sans MS" panose="030F0702030302020204" pitchFamily="66" charset="0"/>
              </a:rPr>
              <a:t>Can you define accuracy and precision?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243719"/>
                                        </p:tgtEl>
                                        <p:attrNameLst>
                                          <p:attrName>style.visibility</p:attrName>
                                        </p:attrNameLst>
                                      </p:cBhvr>
                                      <p:to>
                                        <p:strVal val="visible"/>
                                      </p:to>
                                    </p:set>
                                    <p:anim calcmode="lin" valueType="num">
                                      <p:cBhvr additive="base">
                                        <p:cTn id="7" dur="500" fill="hold"/>
                                        <p:tgtEl>
                                          <p:spTgt spid="243719"/>
                                        </p:tgtEl>
                                        <p:attrNameLst>
                                          <p:attrName>ppt_x</p:attrName>
                                        </p:attrNameLst>
                                      </p:cBhvr>
                                      <p:tavLst>
                                        <p:tav tm="0">
                                          <p:val>
                                            <p:strVal val="0-#ppt_w/2"/>
                                          </p:val>
                                        </p:tav>
                                        <p:tav tm="100000">
                                          <p:val>
                                            <p:strVal val="#ppt_x"/>
                                          </p:val>
                                        </p:tav>
                                      </p:tavLst>
                                    </p:anim>
                                    <p:anim calcmode="lin" valueType="num">
                                      <p:cBhvr additive="base">
                                        <p:cTn id="8" dur="500" fill="hold"/>
                                        <p:tgtEl>
                                          <p:spTgt spid="2437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9" fill="hold" nodeType="afterEffect">
                                  <p:stCondLst>
                                    <p:cond delay="500"/>
                                  </p:stCondLst>
                                  <p:childTnLst>
                                    <p:set>
                                      <p:cBhvr>
                                        <p:cTn id="11" dur="1" fill="hold">
                                          <p:stCondLst>
                                            <p:cond delay="0"/>
                                          </p:stCondLst>
                                        </p:cTn>
                                        <p:tgtEl>
                                          <p:spTgt spid="243718"/>
                                        </p:tgtEl>
                                        <p:attrNameLst>
                                          <p:attrName>style.visibility</p:attrName>
                                        </p:attrNameLst>
                                      </p:cBhvr>
                                      <p:to>
                                        <p:strVal val="visible"/>
                                      </p:to>
                                    </p:set>
                                    <p:anim calcmode="lin" valueType="num">
                                      <p:cBhvr additive="base">
                                        <p:cTn id="12" dur="500" fill="hold"/>
                                        <p:tgtEl>
                                          <p:spTgt spid="243718"/>
                                        </p:tgtEl>
                                        <p:attrNameLst>
                                          <p:attrName>ppt_x</p:attrName>
                                        </p:attrNameLst>
                                      </p:cBhvr>
                                      <p:tavLst>
                                        <p:tav tm="0">
                                          <p:val>
                                            <p:strVal val="0-#ppt_w/2"/>
                                          </p:val>
                                        </p:tav>
                                        <p:tav tm="100000">
                                          <p:val>
                                            <p:strVal val="#ppt_x"/>
                                          </p:val>
                                        </p:tav>
                                      </p:tavLst>
                                    </p:anim>
                                    <p:anim calcmode="lin" valueType="num">
                                      <p:cBhvr additive="base">
                                        <p:cTn id="13" dur="500" fill="hold"/>
                                        <p:tgtEl>
                                          <p:spTgt spid="2437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9" fill="hold" nodeType="afterEffect">
                                  <p:stCondLst>
                                    <p:cond delay="500"/>
                                  </p:stCondLst>
                                  <p:childTnLst>
                                    <p:set>
                                      <p:cBhvr>
                                        <p:cTn id="16" dur="1" fill="hold">
                                          <p:stCondLst>
                                            <p:cond delay="0"/>
                                          </p:stCondLst>
                                        </p:cTn>
                                        <p:tgtEl>
                                          <p:spTgt spid="243717"/>
                                        </p:tgtEl>
                                        <p:attrNameLst>
                                          <p:attrName>style.visibility</p:attrName>
                                        </p:attrNameLst>
                                      </p:cBhvr>
                                      <p:to>
                                        <p:strVal val="visible"/>
                                      </p:to>
                                    </p:set>
                                    <p:anim calcmode="lin" valueType="num">
                                      <p:cBhvr additive="base">
                                        <p:cTn id="17" dur="500" fill="hold"/>
                                        <p:tgtEl>
                                          <p:spTgt spid="243717"/>
                                        </p:tgtEl>
                                        <p:attrNameLst>
                                          <p:attrName>ppt_x</p:attrName>
                                        </p:attrNameLst>
                                      </p:cBhvr>
                                      <p:tavLst>
                                        <p:tav tm="0">
                                          <p:val>
                                            <p:strVal val="0-#ppt_w/2"/>
                                          </p:val>
                                        </p:tav>
                                        <p:tav tm="100000">
                                          <p:val>
                                            <p:strVal val="#ppt_x"/>
                                          </p:val>
                                        </p:tav>
                                      </p:tavLst>
                                    </p:anim>
                                    <p:anim calcmode="lin" valueType="num">
                                      <p:cBhvr additive="base">
                                        <p:cTn id="18" dur="500" fill="hold"/>
                                        <p:tgtEl>
                                          <p:spTgt spid="2437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2500"/>
                            </p:stCondLst>
                            <p:childTnLst>
                              <p:par>
                                <p:cTn id="20" presetID="2" presetClass="entr" presetSubtype="9" fill="hold" nodeType="afterEffect">
                                  <p:stCondLst>
                                    <p:cond delay="1000"/>
                                  </p:stCondLst>
                                  <p:childTnLst>
                                    <p:set>
                                      <p:cBhvr>
                                        <p:cTn id="21" dur="1" fill="hold">
                                          <p:stCondLst>
                                            <p:cond delay="0"/>
                                          </p:stCondLst>
                                        </p:cTn>
                                        <p:tgtEl>
                                          <p:spTgt spid="243721"/>
                                        </p:tgtEl>
                                        <p:attrNameLst>
                                          <p:attrName>style.visibility</p:attrName>
                                        </p:attrNameLst>
                                      </p:cBhvr>
                                      <p:to>
                                        <p:strVal val="visible"/>
                                      </p:to>
                                    </p:set>
                                    <p:anim calcmode="lin" valueType="num">
                                      <p:cBhvr additive="base">
                                        <p:cTn id="22" dur="500" fill="hold"/>
                                        <p:tgtEl>
                                          <p:spTgt spid="243721"/>
                                        </p:tgtEl>
                                        <p:attrNameLst>
                                          <p:attrName>ppt_x</p:attrName>
                                        </p:attrNameLst>
                                      </p:cBhvr>
                                      <p:tavLst>
                                        <p:tav tm="0">
                                          <p:val>
                                            <p:strVal val="0-#ppt_w/2"/>
                                          </p:val>
                                        </p:tav>
                                        <p:tav tm="100000">
                                          <p:val>
                                            <p:strVal val="#ppt_x"/>
                                          </p:val>
                                        </p:tav>
                                      </p:tavLst>
                                    </p:anim>
                                    <p:anim calcmode="lin" valueType="num">
                                      <p:cBhvr additive="base">
                                        <p:cTn id="23" dur="500" fill="hold"/>
                                        <p:tgtEl>
                                          <p:spTgt spid="24372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9" fill="hold" nodeType="afterEffect">
                                  <p:stCondLst>
                                    <p:cond delay="500"/>
                                  </p:stCondLst>
                                  <p:childTnLst>
                                    <p:set>
                                      <p:cBhvr>
                                        <p:cTn id="26" dur="1" fill="hold">
                                          <p:stCondLst>
                                            <p:cond delay="0"/>
                                          </p:stCondLst>
                                        </p:cTn>
                                        <p:tgtEl>
                                          <p:spTgt spid="243722"/>
                                        </p:tgtEl>
                                        <p:attrNameLst>
                                          <p:attrName>style.visibility</p:attrName>
                                        </p:attrNameLst>
                                      </p:cBhvr>
                                      <p:to>
                                        <p:strVal val="visible"/>
                                      </p:to>
                                    </p:set>
                                    <p:anim calcmode="lin" valueType="num">
                                      <p:cBhvr additive="base">
                                        <p:cTn id="27" dur="500" fill="hold"/>
                                        <p:tgtEl>
                                          <p:spTgt spid="243722"/>
                                        </p:tgtEl>
                                        <p:attrNameLst>
                                          <p:attrName>ppt_x</p:attrName>
                                        </p:attrNameLst>
                                      </p:cBhvr>
                                      <p:tavLst>
                                        <p:tav tm="0">
                                          <p:val>
                                            <p:strVal val="0-#ppt_w/2"/>
                                          </p:val>
                                        </p:tav>
                                        <p:tav tm="100000">
                                          <p:val>
                                            <p:strVal val="#ppt_x"/>
                                          </p:val>
                                        </p:tav>
                                      </p:tavLst>
                                    </p:anim>
                                    <p:anim calcmode="lin" valueType="num">
                                      <p:cBhvr additive="base">
                                        <p:cTn id="28" dur="500" fill="hold"/>
                                        <p:tgtEl>
                                          <p:spTgt spid="24372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nodeType="afterGroup">
                            <p:stCondLst>
                              <p:cond delay="5000"/>
                            </p:stCondLst>
                            <p:childTnLst>
                              <p:par>
                                <p:cTn id="30" presetID="2" presetClass="entr" presetSubtype="9" fill="hold" nodeType="afterEffect">
                                  <p:stCondLst>
                                    <p:cond delay="500"/>
                                  </p:stCondLst>
                                  <p:childTnLst>
                                    <p:set>
                                      <p:cBhvr>
                                        <p:cTn id="31" dur="1" fill="hold">
                                          <p:stCondLst>
                                            <p:cond delay="0"/>
                                          </p:stCondLst>
                                        </p:cTn>
                                        <p:tgtEl>
                                          <p:spTgt spid="243720"/>
                                        </p:tgtEl>
                                        <p:attrNameLst>
                                          <p:attrName>style.visibility</p:attrName>
                                        </p:attrNameLst>
                                      </p:cBhvr>
                                      <p:to>
                                        <p:strVal val="visible"/>
                                      </p:to>
                                    </p:set>
                                    <p:anim calcmode="lin" valueType="num">
                                      <p:cBhvr additive="base">
                                        <p:cTn id="32" dur="500" fill="hold"/>
                                        <p:tgtEl>
                                          <p:spTgt spid="243720"/>
                                        </p:tgtEl>
                                        <p:attrNameLst>
                                          <p:attrName>ppt_x</p:attrName>
                                        </p:attrNameLst>
                                      </p:cBhvr>
                                      <p:tavLst>
                                        <p:tav tm="0">
                                          <p:val>
                                            <p:strVal val="0-#ppt_w/2"/>
                                          </p:val>
                                        </p:tav>
                                        <p:tav tm="100000">
                                          <p:val>
                                            <p:strVal val="#ppt_x"/>
                                          </p:val>
                                        </p:tav>
                                      </p:tavLst>
                                    </p:anim>
                                    <p:anim calcmode="lin" valueType="num">
                                      <p:cBhvr additive="base">
                                        <p:cTn id="33" dur="500" fill="hold"/>
                                        <p:tgtEl>
                                          <p:spTgt spid="2437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6000"/>
                            </p:stCondLst>
                            <p:childTnLst>
                              <p:par>
                                <p:cTn id="35" presetID="2" presetClass="entr" presetSubtype="9" fill="hold" nodeType="afterEffect">
                                  <p:stCondLst>
                                    <p:cond delay="1000"/>
                                  </p:stCondLst>
                                  <p:childTnLst>
                                    <p:set>
                                      <p:cBhvr>
                                        <p:cTn id="36" dur="1" fill="hold">
                                          <p:stCondLst>
                                            <p:cond delay="0"/>
                                          </p:stCondLst>
                                        </p:cTn>
                                        <p:tgtEl>
                                          <p:spTgt spid="243723"/>
                                        </p:tgtEl>
                                        <p:attrNameLst>
                                          <p:attrName>style.visibility</p:attrName>
                                        </p:attrNameLst>
                                      </p:cBhvr>
                                      <p:to>
                                        <p:strVal val="visible"/>
                                      </p:to>
                                    </p:set>
                                    <p:anim calcmode="lin" valueType="num">
                                      <p:cBhvr additive="base">
                                        <p:cTn id="37" dur="500" fill="hold"/>
                                        <p:tgtEl>
                                          <p:spTgt spid="243723"/>
                                        </p:tgtEl>
                                        <p:attrNameLst>
                                          <p:attrName>ppt_x</p:attrName>
                                        </p:attrNameLst>
                                      </p:cBhvr>
                                      <p:tavLst>
                                        <p:tav tm="0">
                                          <p:val>
                                            <p:strVal val="0-#ppt_w/2"/>
                                          </p:val>
                                        </p:tav>
                                        <p:tav tm="100000">
                                          <p:val>
                                            <p:strVal val="#ppt_x"/>
                                          </p:val>
                                        </p:tav>
                                      </p:tavLst>
                                    </p:anim>
                                    <p:anim calcmode="lin" valueType="num">
                                      <p:cBhvr additive="base">
                                        <p:cTn id="38" dur="500" fill="hold"/>
                                        <p:tgtEl>
                                          <p:spTgt spid="24372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nodeType="afterGroup">
                            <p:stCondLst>
                              <p:cond delay="7500"/>
                            </p:stCondLst>
                            <p:childTnLst>
                              <p:par>
                                <p:cTn id="40" presetID="2" presetClass="entr" presetSubtype="9" fill="hold" nodeType="afterEffect">
                                  <p:stCondLst>
                                    <p:cond delay="500"/>
                                  </p:stCondLst>
                                  <p:childTnLst>
                                    <p:set>
                                      <p:cBhvr>
                                        <p:cTn id="41" dur="1" fill="hold">
                                          <p:stCondLst>
                                            <p:cond delay="0"/>
                                          </p:stCondLst>
                                        </p:cTn>
                                        <p:tgtEl>
                                          <p:spTgt spid="243725"/>
                                        </p:tgtEl>
                                        <p:attrNameLst>
                                          <p:attrName>style.visibility</p:attrName>
                                        </p:attrNameLst>
                                      </p:cBhvr>
                                      <p:to>
                                        <p:strVal val="visible"/>
                                      </p:to>
                                    </p:set>
                                    <p:anim calcmode="lin" valueType="num">
                                      <p:cBhvr additive="base">
                                        <p:cTn id="42" dur="500" fill="hold"/>
                                        <p:tgtEl>
                                          <p:spTgt spid="243725"/>
                                        </p:tgtEl>
                                        <p:attrNameLst>
                                          <p:attrName>ppt_x</p:attrName>
                                        </p:attrNameLst>
                                      </p:cBhvr>
                                      <p:tavLst>
                                        <p:tav tm="0">
                                          <p:val>
                                            <p:strVal val="0-#ppt_w/2"/>
                                          </p:val>
                                        </p:tav>
                                        <p:tav tm="100000">
                                          <p:val>
                                            <p:strVal val="#ppt_x"/>
                                          </p:val>
                                        </p:tav>
                                      </p:tavLst>
                                    </p:anim>
                                    <p:anim calcmode="lin" valueType="num">
                                      <p:cBhvr additive="base">
                                        <p:cTn id="43" dur="500" fill="hold"/>
                                        <p:tgtEl>
                                          <p:spTgt spid="2437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nodeType="afterGroup">
                            <p:stCondLst>
                              <p:cond delay="8500"/>
                            </p:stCondLst>
                            <p:childTnLst>
                              <p:par>
                                <p:cTn id="45" presetID="2" presetClass="entr" presetSubtype="9" fill="hold" nodeType="afterEffect">
                                  <p:stCondLst>
                                    <p:cond delay="500"/>
                                  </p:stCondLst>
                                  <p:childTnLst>
                                    <p:set>
                                      <p:cBhvr>
                                        <p:cTn id="46" dur="1" fill="hold">
                                          <p:stCondLst>
                                            <p:cond delay="0"/>
                                          </p:stCondLst>
                                        </p:cTn>
                                        <p:tgtEl>
                                          <p:spTgt spid="243724"/>
                                        </p:tgtEl>
                                        <p:attrNameLst>
                                          <p:attrName>style.visibility</p:attrName>
                                        </p:attrNameLst>
                                      </p:cBhvr>
                                      <p:to>
                                        <p:strVal val="visible"/>
                                      </p:to>
                                    </p:set>
                                    <p:anim calcmode="lin" valueType="num">
                                      <p:cBhvr additive="base">
                                        <p:cTn id="47" dur="500" fill="hold"/>
                                        <p:tgtEl>
                                          <p:spTgt spid="243724"/>
                                        </p:tgtEl>
                                        <p:attrNameLst>
                                          <p:attrName>ppt_x</p:attrName>
                                        </p:attrNameLst>
                                      </p:cBhvr>
                                      <p:tavLst>
                                        <p:tav tm="0">
                                          <p:val>
                                            <p:strVal val="0-#ppt_w/2"/>
                                          </p:val>
                                        </p:tav>
                                        <p:tav tm="100000">
                                          <p:val>
                                            <p:strVal val="#ppt_x"/>
                                          </p:val>
                                        </p:tav>
                                      </p:tavLst>
                                    </p:anim>
                                    <p:anim calcmode="lin" valueType="num">
                                      <p:cBhvr additive="base">
                                        <p:cTn id="48" dur="500" fill="hold"/>
                                        <p:tgtEl>
                                          <p:spTgt spid="2437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par>
                          <p:cTn id="49" fill="hold" nodeType="afterGroup">
                            <p:stCondLst>
                              <p:cond delay="9500"/>
                            </p:stCondLst>
                            <p:childTnLst>
                              <p:par>
                                <p:cTn id="50" presetID="9" presetClass="entr" presetSubtype="0" fill="hold" grpId="0" nodeType="afterEffect">
                                  <p:stCondLst>
                                    <p:cond delay="0"/>
                                  </p:stCondLst>
                                  <p:childTnLst>
                                    <p:set>
                                      <p:cBhvr>
                                        <p:cTn id="51" dur="1" fill="hold">
                                          <p:stCondLst>
                                            <p:cond delay="0"/>
                                          </p:stCondLst>
                                        </p:cTn>
                                        <p:tgtEl>
                                          <p:spTgt spid="243733"/>
                                        </p:tgtEl>
                                        <p:attrNameLst>
                                          <p:attrName>style.visibility</p:attrName>
                                        </p:attrNameLst>
                                      </p:cBhvr>
                                      <p:to>
                                        <p:strVal val="visible"/>
                                      </p:to>
                                    </p:set>
                                    <p:animEffect transition="in" filter="dissolve">
                                      <p:cBhvr>
                                        <p:cTn id="52" dur="500"/>
                                        <p:tgtEl>
                                          <p:spTgt spid="24373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43728"/>
                                        </p:tgtEl>
                                        <p:attrNameLst>
                                          <p:attrName>style.visibility</p:attrName>
                                        </p:attrNameLst>
                                      </p:cBhvr>
                                      <p:to>
                                        <p:strVal val="visible"/>
                                      </p:to>
                                    </p:set>
                                    <p:animScale>
                                      <p:cBhvr>
                                        <p:cTn id="57" dur="1000" decel="50000" fill="hold">
                                          <p:stCondLst>
                                            <p:cond delay="0"/>
                                          </p:stCondLst>
                                        </p:cTn>
                                        <p:tgtEl>
                                          <p:spTgt spid="243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43728"/>
                                        </p:tgtEl>
                                        <p:attrNameLst>
                                          <p:attrName>ppt_x</p:attrName>
                                          <p:attrName>ppt_y</p:attrName>
                                        </p:attrNameLst>
                                      </p:cBhvr>
                                    </p:animMotion>
                                    <p:animEffect transition="in" filter="fade">
                                      <p:cBhvr>
                                        <p:cTn id="59" dur="1000"/>
                                        <p:tgtEl>
                                          <p:spTgt spid="243728"/>
                                        </p:tgtEl>
                                      </p:cBhvr>
                                    </p:animEffect>
                                  </p:childTnLst>
                                </p:cTn>
                              </p:par>
                            </p:childTnLst>
                          </p:cTn>
                        </p:par>
                        <p:par>
                          <p:cTn id="60" fill="hold" nodeType="afterGroup">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43729"/>
                                        </p:tgtEl>
                                        <p:attrNameLst>
                                          <p:attrName>style.visibility</p:attrName>
                                        </p:attrNameLst>
                                      </p:cBhvr>
                                      <p:to>
                                        <p:strVal val="visible"/>
                                      </p:to>
                                    </p:set>
                                    <p:animScale>
                                      <p:cBhvr>
                                        <p:cTn id="63" dur="1000" decel="50000" fill="hold">
                                          <p:stCondLst>
                                            <p:cond delay="0"/>
                                          </p:stCondLst>
                                        </p:cTn>
                                        <p:tgtEl>
                                          <p:spTgt spid="243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43729"/>
                                        </p:tgtEl>
                                        <p:attrNameLst>
                                          <p:attrName>ppt_x</p:attrName>
                                          <p:attrName>ppt_y</p:attrName>
                                        </p:attrNameLst>
                                      </p:cBhvr>
                                    </p:animMotion>
                                    <p:animEffect transition="in" filter="fade">
                                      <p:cBhvr>
                                        <p:cTn id="65" dur="1000"/>
                                        <p:tgtEl>
                                          <p:spTgt spid="243729"/>
                                        </p:tgtEl>
                                      </p:cBhvr>
                                    </p:animEffect>
                                  </p:childTnLst>
                                </p:cTn>
                              </p:par>
                            </p:childTnLst>
                          </p:cTn>
                        </p:par>
                        <p:par>
                          <p:cTn id="66" fill="hold" nodeType="afterGroup">
                            <p:stCondLst>
                              <p:cond delay="2000"/>
                            </p:stCondLst>
                            <p:childTnLst>
                              <p:par>
                                <p:cTn id="67" presetID="52" presetClass="entr" presetSubtype="0" fill="hold" grpId="0" nodeType="afterEffect">
                                  <p:stCondLst>
                                    <p:cond delay="0"/>
                                  </p:stCondLst>
                                  <p:childTnLst>
                                    <p:set>
                                      <p:cBhvr>
                                        <p:cTn id="68" dur="1" fill="hold">
                                          <p:stCondLst>
                                            <p:cond delay="0"/>
                                          </p:stCondLst>
                                        </p:cTn>
                                        <p:tgtEl>
                                          <p:spTgt spid="243730"/>
                                        </p:tgtEl>
                                        <p:attrNameLst>
                                          <p:attrName>style.visibility</p:attrName>
                                        </p:attrNameLst>
                                      </p:cBhvr>
                                      <p:to>
                                        <p:strVal val="visible"/>
                                      </p:to>
                                    </p:set>
                                    <p:animScale>
                                      <p:cBhvr>
                                        <p:cTn id="69" dur="1000" decel="50000" fill="hold">
                                          <p:stCondLst>
                                            <p:cond delay="0"/>
                                          </p:stCondLst>
                                        </p:cTn>
                                        <p:tgtEl>
                                          <p:spTgt spid="243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43730"/>
                                        </p:tgtEl>
                                        <p:attrNameLst>
                                          <p:attrName>ppt_x</p:attrName>
                                          <p:attrName>ppt_y</p:attrName>
                                        </p:attrNameLst>
                                      </p:cBhvr>
                                    </p:animMotion>
                                    <p:animEffect transition="in" filter="fade">
                                      <p:cBhvr>
                                        <p:cTn id="71" dur="1000"/>
                                        <p:tgtEl>
                                          <p:spTgt spid="2437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243734"/>
                                        </p:tgtEl>
                                        <p:attrNameLst>
                                          <p:attrName>style.visibility</p:attrName>
                                        </p:attrNameLst>
                                      </p:cBhvr>
                                      <p:to>
                                        <p:strVal val="visible"/>
                                      </p:to>
                                    </p:set>
                                    <p:animEffect transition="in" filter="fade">
                                      <p:cBhvr>
                                        <p:cTn id="76" dur="800" decel="100000"/>
                                        <p:tgtEl>
                                          <p:spTgt spid="243734"/>
                                        </p:tgtEl>
                                      </p:cBhvr>
                                    </p:animEffect>
                                    <p:anim calcmode="lin" valueType="num">
                                      <p:cBhvr>
                                        <p:cTn id="77" dur="800" decel="100000" fill="hold"/>
                                        <p:tgtEl>
                                          <p:spTgt spid="243734"/>
                                        </p:tgtEl>
                                        <p:attrNameLst>
                                          <p:attrName>style.rotation</p:attrName>
                                        </p:attrNameLst>
                                      </p:cBhvr>
                                      <p:tavLst>
                                        <p:tav tm="0">
                                          <p:val>
                                            <p:fltVal val="-90"/>
                                          </p:val>
                                        </p:tav>
                                        <p:tav tm="100000">
                                          <p:val>
                                            <p:fltVal val="0"/>
                                          </p:val>
                                        </p:tav>
                                      </p:tavLst>
                                    </p:anim>
                                    <p:anim calcmode="lin" valueType="num">
                                      <p:cBhvr>
                                        <p:cTn id="78" dur="800" decel="100000" fill="hold"/>
                                        <p:tgtEl>
                                          <p:spTgt spid="243734"/>
                                        </p:tgtEl>
                                        <p:attrNameLst>
                                          <p:attrName>ppt_x</p:attrName>
                                        </p:attrNameLst>
                                      </p:cBhvr>
                                      <p:tavLst>
                                        <p:tav tm="0">
                                          <p:val>
                                            <p:strVal val="#ppt_x+0.4"/>
                                          </p:val>
                                        </p:tav>
                                        <p:tav tm="100000">
                                          <p:val>
                                            <p:strVal val="#ppt_x-0.05"/>
                                          </p:val>
                                        </p:tav>
                                      </p:tavLst>
                                    </p:anim>
                                    <p:anim calcmode="lin" valueType="num">
                                      <p:cBhvr>
                                        <p:cTn id="79" dur="800" decel="100000" fill="hold"/>
                                        <p:tgtEl>
                                          <p:spTgt spid="243734"/>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243734"/>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243734"/>
                                        </p:tgtEl>
                                        <p:attrNameLst>
                                          <p:attrName>ppt_y</p:attrName>
                                        </p:attrNameLst>
                                      </p:cBhvr>
                                      <p:tavLst>
                                        <p:tav tm="0">
                                          <p:val>
                                            <p:strVal val="#ppt_y+0.1"/>
                                          </p:val>
                                        </p:tav>
                                        <p:tav tm="100000">
                                          <p:val>
                                            <p:strVal val="#ppt_y"/>
                                          </p:val>
                                        </p:tav>
                                      </p:tavLst>
                                    </p:anim>
                                  </p:childTnLst>
                                </p:cTn>
                              </p:par>
                              <p:par>
                                <p:cTn id="82" presetID="3" presetClass="entr" presetSubtype="10" fill="hold" grpId="1" nodeType="withEffect">
                                  <p:stCondLst>
                                    <p:cond delay="0"/>
                                  </p:stCondLst>
                                  <p:childTnLst>
                                    <p:set>
                                      <p:cBhvr>
                                        <p:cTn id="83" dur="1" fill="hold">
                                          <p:stCondLst>
                                            <p:cond delay="0"/>
                                          </p:stCondLst>
                                        </p:cTn>
                                        <p:tgtEl>
                                          <p:spTgt spid="243734"/>
                                        </p:tgtEl>
                                        <p:attrNameLst>
                                          <p:attrName>style.visibility</p:attrName>
                                        </p:attrNameLst>
                                      </p:cBhvr>
                                      <p:to>
                                        <p:strVal val="visible"/>
                                      </p:to>
                                    </p:set>
                                    <p:animEffect transition="in" filter="blinds(horizontal)">
                                      <p:cBhvr>
                                        <p:cTn id="84" dur="500"/>
                                        <p:tgtEl>
                                          <p:spTgt spid="24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8" grpId="0"/>
      <p:bldP spid="243729" grpId="0"/>
      <p:bldP spid="243730" grpId="0"/>
      <p:bldP spid="243733" grpId="0"/>
      <p:bldP spid="243734" grpId="0"/>
      <p:bldP spid="243734"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Significant Figures</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58723" name="Rectangle 3"/>
          <p:cNvSpPr>
            <a:spLocks noGrp="1" noChangeArrowheads="1"/>
          </p:cNvSpPr>
          <p:nvPr>
            <p:ph type="body" idx="1"/>
          </p:nvPr>
        </p:nvSpPr>
        <p:spPr/>
        <p:txBody>
          <a:bodyPr/>
          <a:lstStyle/>
          <a:p>
            <a:pPr>
              <a:buClr>
                <a:srgbClr val="FF3399"/>
              </a:buClr>
              <a:buSzPct val="115000"/>
              <a:buFont typeface="Wingdings" panose="05000000000000000000" pitchFamily="2" charset="2"/>
              <a:buChar char="n"/>
            </a:pPr>
            <a:r>
              <a:rPr lang="en-US" altLang="en-US" sz="3200">
                <a:solidFill>
                  <a:srgbClr val="F8F8F8"/>
                </a:solidFill>
                <a:effectLst>
                  <a:outerShdw blurRad="38100" dist="38100" dir="2700000" algn="tl">
                    <a:srgbClr val="000000"/>
                  </a:outerShdw>
                </a:effectLst>
              </a:rPr>
              <a:t>The numbers reported in a measurement are limited by the measuring tool</a:t>
            </a:r>
          </a:p>
          <a:p>
            <a:pPr>
              <a:buClr>
                <a:srgbClr val="FF3399"/>
              </a:buClr>
              <a:buSzPct val="115000"/>
              <a:buFont typeface="Wingdings" panose="05000000000000000000" pitchFamily="2" charset="2"/>
              <a:buNone/>
            </a:pPr>
            <a:endParaRPr lang="en-US" altLang="en-US" sz="3200">
              <a:solidFill>
                <a:srgbClr val="F8F8F8"/>
              </a:solidFill>
              <a:effectLst>
                <a:outerShdw blurRad="38100" dist="38100" dir="2700000" algn="tl">
                  <a:srgbClr val="000000"/>
                </a:outerShdw>
              </a:effectLst>
            </a:endParaRPr>
          </a:p>
          <a:p>
            <a:pPr>
              <a:buClr>
                <a:srgbClr val="FF3399"/>
              </a:buClr>
              <a:buSzPct val="115000"/>
              <a:buFont typeface="Wingdings" panose="05000000000000000000" pitchFamily="2" charset="2"/>
              <a:buChar char="n"/>
            </a:pPr>
            <a:r>
              <a:rPr lang="en-US" altLang="en-US" sz="3200">
                <a:solidFill>
                  <a:srgbClr val="F8F8F8"/>
                </a:solidFill>
                <a:effectLst>
                  <a:outerShdw blurRad="38100" dist="38100" dir="2700000" algn="tl">
                    <a:srgbClr val="000000"/>
                  </a:outerShdw>
                </a:effectLst>
              </a:rPr>
              <a:t>Significant figures in a measurement include the known digits plus one estimated digit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solidFill>
                  <a:schemeClr val="tx1"/>
                </a:solidFill>
              </a:rPr>
              <a:t/>
            </a:r>
            <a:br>
              <a:rPr lang="en-US" altLang="en-US" sz="3200" b="0">
                <a:solidFill>
                  <a:schemeClr val="tx1"/>
                </a:solidFill>
              </a:rPr>
            </a:br>
            <a:r>
              <a:rPr lang="en-US" altLang="en-US" sz="3200">
                <a:solidFill>
                  <a:srgbClr val="FF6600"/>
                </a:solidFill>
                <a:effectLst>
                  <a:outerShdw blurRad="38100" dist="38100" dir="2700000" algn="tl">
                    <a:srgbClr val="000000"/>
                  </a:outerShdw>
                </a:effectLst>
                <a:latin typeface="Comic Sans MS" panose="030F0702030302020204" pitchFamily="66" charset="0"/>
              </a:rPr>
              <a:t>Counting Significant Figures</a:t>
            </a:r>
            <a:r>
              <a:rPr lang="en-US" altLang="en-US" sz="2800" b="0">
                <a:solidFill>
                  <a:schemeClr val="tx1"/>
                </a:solidFill>
              </a:rPr>
              <a:t/>
            </a:r>
            <a:br>
              <a:rPr lang="en-US" altLang="en-US" sz="2800" b="0">
                <a:solidFill>
                  <a:schemeClr val="tx1"/>
                </a:solidFill>
              </a:rPr>
            </a:br>
            <a:endParaRPr lang="en-US" altLang="en-US" sz="2400" b="0">
              <a:solidFill>
                <a:schemeClr val="tx1"/>
              </a:solidFill>
              <a:latin typeface="Comic Sans MS" panose="030F0702030302020204" pitchFamily="66" charset="0"/>
            </a:endParaRPr>
          </a:p>
        </p:txBody>
      </p:sp>
      <p:sp>
        <p:nvSpPr>
          <p:cNvPr id="159747" name="Rectangle 3"/>
          <p:cNvSpPr>
            <a:spLocks noGrp="1" noChangeArrowheads="1"/>
          </p:cNvSpPr>
          <p:nvPr>
            <p:ph type="body" idx="1"/>
          </p:nvPr>
        </p:nvSpPr>
        <p:spPr>
          <a:xfrm>
            <a:off x="304800" y="1600200"/>
            <a:ext cx="8839200" cy="5257800"/>
          </a:xfrm>
          <a:ln/>
          <a:extLst>
            <a:ext uri="{91240B29-F687-4F45-9708-019B960494DF}">
              <a14:hiddenLine xmlns:a14="http://schemas.microsoft.com/office/drawing/2010/main" w="12700">
                <a:solidFill>
                  <a:srgbClr val="FF9933"/>
                </a:solidFill>
                <a:miter lim="800000"/>
                <a:headEnd/>
                <a:tailEnd/>
              </a14:hiddenLine>
            </a:ext>
          </a:extLst>
        </p:spPr>
        <p:txBody>
          <a:bodyPr/>
          <a:lstStyle/>
          <a:p>
            <a:pPr>
              <a:buFont typeface="Wingdings" panose="05000000000000000000" pitchFamily="2" charset="2"/>
              <a:buNone/>
            </a:pPr>
            <a:r>
              <a:rPr lang="en-US" altLang="en-US" sz="2800"/>
              <a:t>  		 	</a:t>
            </a:r>
            <a:endParaRPr lang="en-US" altLang="en-US" sz="2800">
              <a:solidFill>
                <a:schemeClr val="accent2"/>
              </a:solidFill>
            </a:endParaRPr>
          </a:p>
          <a:p>
            <a:pPr>
              <a:lnSpc>
                <a:spcPct val="110000"/>
              </a:lnSpc>
              <a:buFontTx/>
              <a:buNone/>
            </a:pPr>
            <a:r>
              <a:rPr lang="en-US" altLang="en-US" sz="2800">
                <a:solidFill>
                  <a:srgbClr val="F8F8F8"/>
                </a:solidFill>
                <a:effectLst>
                  <a:outerShdw blurRad="38100" dist="38100" dir="2700000" algn="tl">
                    <a:srgbClr val="000000"/>
                  </a:outerShdw>
                </a:effectLst>
              </a:rPr>
              <a:t>RULE 1. All non-zero digits in a measured number are significant.  Only a zero could indicate that rounding occurred.</a:t>
            </a:r>
          </a:p>
          <a:p>
            <a:pPr lvl="4">
              <a:lnSpc>
                <a:spcPct val="80000"/>
              </a:lnSpc>
              <a:buFont typeface="Wingdings" panose="05000000000000000000" pitchFamily="2" charset="2"/>
              <a:buNone/>
            </a:pPr>
            <a:endParaRPr lang="en-US" altLang="en-US" sz="1600">
              <a:effectLst>
                <a:outerShdw blurRad="38100" dist="38100" dir="2700000" algn="tl">
                  <a:srgbClr val="FFFFFF"/>
                </a:outerShdw>
              </a:effectLst>
            </a:endParaRPr>
          </a:p>
          <a:p>
            <a:pPr lvl="4">
              <a:lnSpc>
                <a:spcPct val="80000"/>
              </a:lnSpc>
              <a:buFont typeface="Wingdings" panose="05000000000000000000" pitchFamily="2" charset="2"/>
              <a:buNone/>
            </a:pPr>
            <a:r>
              <a:rPr lang="en-US" altLang="en-US" sz="1600"/>
              <a:t>Number of Significant Figures</a:t>
            </a:r>
            <a:endParaRPr lang="en-US" altLang="en-US" sz="2800">
              <a:solidFill>
                <a:schemeClr val="accent2"/>
              </a:solidFill>
            </a:endParaRPr>
          </a:p>
          <a:p>
            <a:pPr>
              <a:buFontTx/>
              <a:buNone/>
            </a:pPr>
            <a:r>
              <a:rPr lang="en-US" altLang="en-US" sz="2800">
                <a:solidFill>
                  <a:srgbClr val="F8F8F8"/>
                </a:solidFill>
                <a:effectLst>
                  <a:outerShdw blurRad="38100" dist="38100" dir="2700000" algn="tl">
                    <a:srgbClr val="000000"/>
                  </a:outerShdw>
                </a:effectLst>
              </a:rPr>
              <a:t>	38.15 cm		</a:t>
            </a:r>
            <a:r>
              <a:rPr lang="en-US" altLang="en-US" sz="2800">
                <a:solidFill>
                  <a:srgbClr val="FFFF00"/>
                </a:solidFill>
                <a:effectLst>
                  <a:outerShdw blurRad="38100" dist="38100" dir="2700000" algn="tl">
                    <a:srgbClr val="000000"/>
                  </a:outerShdw>
                </a:effectLst>
              </a:rPr>
              <a:t>4</a:t>
            </a:r>
            <a:r>
              <a:rPr lang="en-US" altLang="en-US" sz="2800">
                <a:solidFill>
                  <a:srgbClr val="F8F8F8"/>
                </a:solidFill>
                <a:effectLst>
                  <a:outerShdw blurRad="38100" dist="38100" dir="2700000" algn="tl">
                    <a:srgbClr val="000000"/>
                  </a:outerShdw>
                </a:effectLst>
              </a:rPr>
              <a:t>		</a:t>
            </a:r>
          </a:p>
          <a:p>
            <a:pPr>
              <a:buFontTx/>
              <a:buNone/>
            </a:pPr>
            <a:r>
              <a:rPr lang="en-US" altLang="en-US" sz="2800">
                <a:solidFill>
                  <a:srgbClr val="F8F8F8"/>
                </a:solidFill>
                <a:effectLst>
                  <a:outerShdw blurRad="38100" dist="38100" dir="2700000" algn="tl">
                    <a:srgbClr val="000000"/>
                  </a:outerShdw>
                </a:effectLst>
              </a:rPr>
              <a:t>	5.6 ft		</a:t>
            </a:r>
            <a:r>
              <a:rPr lang="en-US" altLang="en-US" sz="2800">
                <a:solidFill>
                  <a:srgbClr val="FFFF00"/>
                </a:solidFill>
                <a:effectLst>
                  <a:outerShdw blurRad="38100" dist="38100" dir="2700000" algn="tl">
                    <a:srgbClr val="000000"/>
                  </a:outerShdw>
                </a:effectLst>
              </a:rPr>
              <a:t>2</a:t>
            </a:r>
            <a:r>
              <a:rPr lang="en-US" altLang="en-US" sz="2800">
                <a:solidFill>
                  <a:srgbClr val="F8F8F8"/>
                </a:solidFill>
                <a:effectLst>
                  <a:outerShdw blurRad="38100" dist="38100" dir="2700000" algn="tl">
                    <a:srgbClr val="000000"/>
                  </a:outerShdw>
                </a:effectLst>
              </a:rPr>
              <a:t>	</a:t>
            </a:r>
          </a:p>
          <a:p>
            <a:pPr>
              <a:buFontTx/>
              <a:buNone/>
            </a:pPr>
            <a:r>
              <a:rPr lang="en-US" altLang="en-US" sz="2800">
                <a:solidFill>
                  <a:srgbClr val="F8F8F8"/>
                </a:solidFill>
                <a:effectLst>
                  <a:outerShdw blurRad="38100" dist="38100" dir="2700000" algn="tl">
                    <a:srgbClr val="000000"/>
                  </a:outerShdw>
                </a:effectLst>
              </a:rPr>
              <a:t>	65.6 lb		</a:t>
            </a:r>
            <a:r>
              <a:rPr lang="en-US" altLang="en-US" sz="2800">
                <a:solidFill>
                  <a:srgbClr val="FFFF00"/>
                </a:solidFill>
                <a:effectLst>
                  <a:outerShdw blurRad="38100" dist="38100" dir="2700000" algn="tl">
                    <a:srgbClr val="000000"/>
                  </a:outerShdw>
                </a:effectLst>
              </a:rPr>
              <a:t>___</a:t>
            </a:r>
          </a:p>
          <a:p>
            <a:pPr>
              <a:buFontTx/>
              <a:buNone/>
            </a:pPr>
            <a:r>
              <a:rPr lang="en-US" altLang="en-US" sz="2800">
                <a:solidFill>
                  <a:srgbClr val="F8F8F8"/>
                </a:solidFill>
                <a:effectLst>
                  <a:outerShdw blurRad="38100" dist="38100" dir="2700000" algn="tl">
                    <a:srgbClr val="000000"/>
                  </a:outerShdw>
                </a:effectLst>
              </a:rPr>
              <a:t>	122.55 m</a:t>
            </a:r>
            <a:r>
              <a:rPr lang="en-US" altLang="en-US" sz="2800">
                <a:solidFill>
                  <a:srgbClr val="F8F8F8"/>
                </a:solidFill>
              </a:rPr>
              <a:t>		</a:t>
            </a:r>
            <a:r>
              <a:rPr lang="en-US" altLang="en-US" sz="2800">
                <a:solidFill>
                  <a:srgbClr val="FFFF00"/>
                </a:solidFill>
              </a:rPr>
              <a:t>___</a:t>
            </a:r>
          </a:p>
          <a:p>
            <a:pPr>
              <a:lnSpc>
                <a:spcPct val="30000"/>
              </a:lnSpc>
              <a:buFontTx/>
              <a:buNone/>
            </a:pPr>
            <a:endParaRPr lang="en-US" altLang="en-US" sz="2800">
              <a:solidFill>
                <a:srgbClr val="FFFF00"/>
              </a:solidFill>
            </a:endParaRPr>
          </a:p>
          <a:p>
            <a:pPr>
              <a:buFontTx/>
              <a:buNone/>
            </a:pPr>
            <a:r>
              <a:rPr lang="en-US" altLang="en-US" sz="2100" b="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Leading Zeros</a:t>
            </a:r>
          </a:p>
        </p:txBody>
      </p:sp>
      <p:sp>
        <p:nvSpPr>
          <p:cNvPr id="160771" name="Rectangle 3"/>
          <p:cNvSpPr>
            <a:spLocks noGrp="1" noChangeArrowheads="1"/>
          </p:cNvSpPr>
          <p:nvPr>
            <p:ph type="body" idx="1"/>
          </p:nvPr>
        </p:nvSpPr>
        <p:spPr>
          <a:xfrm>
            <a:off x="304800" y="1752600"/>
            <a:ext cx="8458200" cy="4800600"/>
          </a:xfrm>
        </p:spPr>
        <p:txBody>
          <a:bodyPr/>
          <a:lstStyle/>
          <a:p>
            <a:pPr>
              <a:lnSpc>
                <a:spcPct val="130000"/>
              </a:lnSpc>
              <a:buFontTx/>
              <a:buNone/>
            </a:pPr>
            <a:r>
              <a:rPr lang="en-US" altLang="en-US" sz="2800">
                <a:solidFill>
                  <a:srgbClr val="FFFFFF"/>
                </a:solidFill>
              </a:rPr>
              <a:t>	</a:t>
            </a:r>
            <a:r>
              <a:rPr lang="en-US" altLang="en-US" sz="2800">
                <a:solidFill>
                  <a:srgbClr val="FFFFFF"/>
                </a:solidFill>
                <a:effectLst>
                  <a:outerShdw blurRad="38100" dist="38100" dir="2700000" algn="tl">
                    <a:srgbClr val="000000"/>
                  </a:outerShdw>
                </a:effectLst>
              </a:rPr>
              <a:t>RULE 2. Leading zeros in decimal numbers are </a:t>
            </a:r>
            <a:r>
              <a:rPr lang="en-US" altLang="en-US" sz="2800">
                <a:solidFill>
                  <a:srgbClr val="3364FF"/>
                </a:solidFill>
                <a:effectLst>
                  <a:outerShdw blurRad="38100" dist="38100" dir="2700000" algn="tl">
                    <a:srgbClr val="000000"/>
                  </a:outerShdw>
                </a:effectLst>
              </a:rPr>
              <a:t>NOT</a:t>
            </a:r>
            <a:r>
              <a:rPr lang="en-US" altLang="en-US" sz="2800">
                <a:solidFill>
                  <a:srgbClr val="FFFFFF"/>
                </a:solidFill>
                <a:effectLst>
                  <a:outerShdw blurRad="38100" dist="38100" dir="2700000" algn="tl">
                    <a:srgbClr val="000000"/>
                  </a:outerShdw>
                </a:effectLst>
              </a:rPr>
              <a:t> significant.</a:t>
            </a:r>
          </a:p>
          <a:p>
            <a:pPr>
              <a:lnSpc>
                <a:spcPct val="70000"/>
              </a:lnSpc>
              <a:buFont typeface="Wingdings" panose="05000000000000000000" pitchFamily="2" charset="2"/>
              <a:buNone/>
            </a:pPr>
            <a:r>
              <a:rPr lang="en-US" altLang="en-US" sz="2800">
                <a:solidFill>
                  <a:srgbClr val="FFFFFF"/>
                </a:solidFill>
              </a:rPr>
              <a:t>	</a:t>
            </a:r>
          </a:p>
          <a:p>
            <a:pPr>
              <a:lnSpc>
                <a:spcPct val="70000"/>
              </a:lnSpc>
              <a:buFont typeface="Wingdings" panose="05000000000000000000" pitchFamily="2" charset="2"/>
              <a:buNone/>
            </a:pPr>
            <a:r>
              <a:rPr lang="en-US" altLang="en-US" sz="2800">
                <a:solidFill>
                  <a:srgbClr val="FFFFFF"/>
                </a:solidFill>
              </a:rPr>
              <a:t>				</a:t>
            </a:r>
            <a:r>
              <a:rPr lang="en-US" altLang="en-US" sz="1600"/>
              <a:t>Number of Significant Figures</a:t>
            </a:r>
          </a:p>
          <a:p>
            <a:pPr>
              <a:lnSpc>
                <a:spcPct val="130000"/>
              </a:lnSpc>
              <a:buFontTx/>
              <a:buNone/>
            </a:pPr>
            <a:r>
              <a:rPr lang="en-US" altLang="en-US" sz="2800">
                <a:solidFill>
                  <a:srgbClr val="FFFFFF"/>
                </a:solidFill>
                <a:effectLst>
                  <a:outerShdw blurRad="38100" dist="38100" dir="2700000" algn="tl">
                    <a:srgbClr val="000000"/>
                  </a:outerShdw>
                </a:effectLst>
              </a:rPr>
              <a:t>	0.008 mm			</a:t>
            </a:r>
            <a:r>
              <a:rPr lang="en-US" altLang="en-US" sz="2800">
                <a:solidFill>
                  <a:srgbClr val="FFFF00"/>
                </a:solidFill>
                <a:effectLst>
                  <a:outerShdw blurRad="38100" dist="38100" dir="2700000" algn="tl">
                    <a:srgbClr val="000000"/>
                  </a:outerShdw>
                </a:effectLst>
              </a:rPr>
              <a:t>1</a:t>
            </a:r>
          </a:p>
          <a:p>
            <a:pPr>
              <a:lnSpc>
                <a:spcPct val="130000"/>
              </a:lnSpc>
              <a:buFontTx/>
              <a:buNone/>
            </a:pPr>
            <a:r>
              <a:rPr lang="en-US" altLang="en-US" sz="2800">
                <a:solidFill>
                  <a:srgbClr val="FFFFFF"/>
                </a:solidFill>
                <a:effectLst>
                  <a:outerShdw blurRad="38100" dist="38100" dir="2700000" algn="tl">
                    <a:srgbClr val="000000"/>
                  </a:outerShdw>
                </a:effectLst>
              </a:rPr>
              <a:t>	0.0156 oz			</a:t>
            </a:r>
            <a:r>
              <a:rPr lang="en-US" altLang="en-US" sz="2800">
                <a:solidFill>
                  <a:srgbClr val="FFFF00"/>
                </a:solidFill>
                <a:effectLst>
                  <a:outerShdw blurRad="38100" dist="38100" dir="2700000" algn="tl">
                    <a:srgbClr val="000000"/>
                  </a:outerShdw>
                </a:effectLst>
              </a:rPr>
              <a:t>3</a:t>
            </a:r>
          </a:p>
          <a:p>
            <a:pPr>
              <a:lnSpc>
                <a:spcPct val="130000"/>
              </a:lnSpc>
              <a:buFontTx/>
              <a:buNone/>
            </a:pPr>
            <a:r>
              <a:rPr lang="en-US" altLang="en-US" sz="2800">
                <a:solidFill>
                  <a:srgbClr val="FFFFFF"/>
                </a:solidFill>
                <a:effectLst>
                  <a:outerShdw blurRad="38100" dist="38100" dir="2700000" algn="tl">
                    <a:srgbClr val="000000"/>
                  </a:outerShdw>
                </a:effectLst>
              </a:rPr>
              <a:t>	0.0042 lb				____</a:t>
            </a:r>
          </a:p>
          <a:p>
            <a:pPr>
              <a:lnSpc>
                <a:spcPct val="130000"/>
              </a:lnSpc>
              <a:buFontTx/>
              <a:buNone/>
            </a:pPr>
            <a:r>
              <a:rPr lang="en-US" altLang="en-US" sz="2800">
                <a:solidFill>
                  <a:srgbClr val="FFFFFF"/>
                </a:solidFill>
                <a:effectLst>
                  <a:outerShdw blurRad="38100" dist="38100" dir="2700000" algn="tl">
                    <a:srgbClr val="000000"/>
                  </a:outerShdw>
                </a:effectLst>
              </a:rPr>
              <a:t>	0.000262 mL 	</a:t>
            </a:r>
            <a:r>
              <a:rPr lang="en-US" altLang="en-US" sz="2800">
                <a:solidFill>
                  <a:srgbClr val="FFFFFF"/>
                </a:solidFill>
              </a:rPr>
              <a:t>		____</a:t>
            </a:r>
            <a:endParaRPr lang="en-US" altLang="en-US" sz="2100"/>
          </a:p>
          <a:p>
            <a:pPr>
              <a:lnSpc>
                <a:spcPct val="70000"/>
              </a:lnSpc>
            </a:pPr>
            <a:endParaRPr lang="en-US" altLang="en-US" sz="2000"/>
          </a:p>
          <a:p>
            <a:pPr>
              <a:lnSpc>
                <a:spcPct val="70000"/>
              </a:lnSpc>
            </a:pPr>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Sandwiched Zeros</a:t>
            </a:r>
          </a:p>
        </p:txBody>
      </p:sp>
      <p:sp>
        <p:nvSpPr>
          <p:cNvPr id="161795" name="Rectangle 3"/>
          <p:cNvSpPr>
            <a:spLocks noGrp="1" noChangeArrowheads="1"/>
          </p:cNvSpPr>
          <p:nvPr>
            <p:ph type="body" idx="1"/>
          </p:nvPr>
        </p:nvSpPr>
        <p:spPr>
          <a:xfrm>
            <a:off x="457200" y="1600200"/>
            <a:ext cx="8686800" cy="4800600"/>
          </a:xfrm>
        </p:spPr>
        <p:txBody>
          <a:bodyPr/>
          <a:lstStyle/>
          <a:p>
            <a:pPr>
              <a:lnSpc>
                <a:spcPct val="120000"/>
              </a:lnSpc>
              <a:buFontTx/>
              <a:buNone/>
            </a:pPr>
            <a:r>
              <a:rPr lang="en-US" altLang="en-US">
                <a:solidFill>
                  <a:srgbClr val="FFFFFF"/>
                </a:solidFill>
                <a:effectLst>
                  <a:outerShdw blurRad="38100" dist="38100" dir="2700000" algn="tl">
                    <a:srgbClr val="000000"/>
                  </a:outerShdw>
                </a:effectLst>
              </a:rPr>
              <a:t>RULE 3.  Zeros between nonzero numbers are significant. (They can not be rounded unless they are on an end of a number.)</a:t>
            </a:r>
          </a:p>
          <a:p>
            <a:pPr>
              <a:lnSpc>
                <a:spcPct val="120000"/>
              </a:lnSpc>
              <a:buFontTx/>
              <a:buNone/>
            </a:pPr>
            <a:endParaRPr lang="en-US" altLang="en-US">
              <a:solidFill>
                <a:srgbClr val="FFFFFF"/>
              </a:solidFill>
              <a:effectLst>
                <a:outerShdw blurRad="38100" dist="38100" dir="2700000" algn="tl">
                  <a:srgbClr val="000000"/>
                </a:outerShdw>
              </a:effectLst>
            </a:endParaRPr>
          </a:p>
          <a:p>
            <a:pPr>
              <a:lnSpc>
                <a:spcPct val="70000"/>
              </a:lnSpc>
              <a:buFont typeface="Wingdings" panose="05000000000000000000" pitchFamily="2" charset="2"/>
              <a:buNone/>
            </a:pPr>
            <a:r>
              <a:rPr lang="en-US" altLang="en-US" sz="1500" b="0">
                <a:solidFill>
                  <a:schemeClr val="accent2"/>
                </a:solidFill>
              </a:rPr>
              <a:t>				</a:t>
            </a:r>
            <a:r>
              <a:rPr lang="en-US" altLang="en-US" sz="1500" b="0"/>
              <a:t>Number of Significant Figures</a:t>
            </a:r>
            <a:r>
              <a:rPr lang="en-US" altLang="en-US" sz="1500" b="0">
                <a:solidFill>
                  <a:schemeClr val="accent2"/>
                </a:solidFill>
              </a:rPr>
              <a:t>	</a:t>
            </a:r>
            <a:endParaRPr lang="en-US" altLang="en-US" sz="1500"/>
          </a:p>
          <a:p>
            <a:pPr>
              <a:lnSpc>
                <a:spcPct val="140000"/>
              </a:lnSpc>
              <a:buFontTx/>
              <a:buNone/>
            </a:pPr>
            <a:r>
              <a:rPr lang="en-US" altLang="en-US">
                <a:solidFill>
                  <a:srgbClr val="FFFFFF"/>
                </a:solidFill>
                <a:effectLst>
                  <a:outerShdw blurRad="38100" dist="38100" dir="2700000" algn="tl">
                    <a:srgbClr val="000000"/>
                  </a:outerShdw>
                </a:effectLst>
              </a:rPr>
              <a:t>	50.8 mm			</a:t>
            </a:r>
            <a:r>
              <a:rPr lang="en-US" altLang="en-US">
                <a:solidFill>
                  <a:srgbClr val="FFFF00"/>
                </a:solidFill>
                <a:effectLst>
                  <a:outerShdw blurRad="38100" dist="38100" dir="2700000" algn="tl">
                    <a:srgbClr val="000000"/>
                  </a:outerShdw>
                </a:effectLst>
              </a:rPr>
              <a:t>3</a:t>
            </a:r>
          </a:p>
          <a:p>
            <a:pPr>
              <a:lnSpc>
                <a:spcPct val="140000"/>
              </a:lnSpc>
              <a:buFontTx/>
              <a:buNone/>
            </a:pPr>
            <a:r>
              <a:rPr lang="en-US" altLang="en-US">
                <a:solidFill>
                  <a:srgbClr val="FFFFFF"/>
                </a:solidFill>
                <a:effectLst>
                  <a:outerShdw blurRad="38100" dist="38100" dir="2700000" algn="tl">
                    <a:srgbClr val="000000"/>
                  </a:outerShdw>
                </a:effectLst>
              </a:rPr>
              <a:t>	2001 min			</a:t>
            </a:r>
            <a:r>
              <a:rPr lang="en-US" altLang="en-US">
                <a:solidFill>
                  <a:srgbClr val="FFFF00"/>
                </a:solidFill>
                <a:effectLst>
                  <a:outerShdw blurRad="38100" dist="38100" dir="2700000" algn="tl">
                    <a:srgbClr val="000000"/>
                  </a:outerShdw>
                </a:effectLst>
              </a:rPr>
              <a:t>4</a:t>
            </a:r>
          </a:p>
          <a:p>
            <a:pPr>
              <a:lnSpc>
                <a:spcPct val="140000"/>
              </a:lnSpc>
              <a:buFontTx/>
              <a:buNone/>
            </a:pPr>
            <a:r>
              <a:rPr lang="en-US" altLang="en-US">
                <a:solidFill>
                  <a:srgbClr val="FFFFFF"/>
                </a:solidFill>
                <a:effectLst>
                  <a:outerShdw blurRad="38100" dist="38100" dir="2700000" algn="tl">
                    <a:srgbClr val="000000"/>
                  </a:outerShdw>
                </a:effectLst>
              </a:rPr>
              <a:t>	0.702 lb			____</a:t>
            </a:r>
          </a:p>
          <a:p>
            <a:pPr>
              <a:lnSpc>
                <a:spcPct val="140000"/>
              </a:lnSpc>
              <a:buFontTx/>
              <a:buNone/>
            </a:pPr>
            <a:r>
              <a:rPr lang="en-US" altLang="en-US">
                <a:solidFill>
                  <a:srgbClr val="FFFFFF"/>
                </a:solidFill>
                <a:effectLst>
                  <a:outerShdw blurRad="38100" dist="38100" dir="2700000" algn="tl">
                    <a:srgbClr val="000000"/>
                  </a:outerShdw>
                </a:effectLst>
              </a:rPr>
              <a:t>	0.00405 m	</a:t>
            </a:r>
            <a:r>
              <a:rPr lang="en-US" altLang="en-US">
                <a:solidFill>
                  <a:srgbClr val="FFFFFF"/>
                </a:solidFill>
              </a:rPr>
              <a:t> 		____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Trailing Zeros</a:t>
            </a:r>
          </a:p>
        </p:txBody>
      </p:sp>
      <p:sp>
        <p:nvSpPr>
          <p:cNvPr id="162819" name="Rectangle 3"/>
          <p:cNvSpPr>
            <a:spLocks noGrp="1" noChangeArrowheads="1"/>
          </p:cNvSpPr>
          <p:nvPr>
            <p:ph type="body" idx="1"/>
          </p:nvPr>
        </p:nvSpPr>
        <p:spPr>
          <a:xfrm>
            <a:off x="381000" y="1371600"/>
            <a:ext cx="8229600" cy="5257800"/>
          </a:xfrm>
        </p:spPr>
        <p:txBody>
          <a:bodyPr/>
          <a:lstStyle/>
          <a:p>
            <a:pPr>
              <a:lnSpc>
                <a:spcPct val="130000"/>
              </a:lnSpc>
              <a:buFont typeface="Wingdings" panose="05000000000000000000" pitchFamily="2" charset="2"/>
              <a:buNone/>
            </a:pPr>
            <a:r>
              <a:rPr lang="en-US" altLang="en-US" sz="2800">
                <a:solidFill>
                  <a:srgbClr val="FFFFFF"/>
                </a:solidFill>
                <a:effectLst>
                  <a:outerShdw blurRad="38100" dist="38100" dir="2700000" algn="tl">
                    <a:srgbClr val="000000"/>
                  </a:outerShdw>
                </a:effectLst>
              </a:rPr>
              <a:t>RULE 4.  Trailing zeros in numbers without decimals are NOT significant. They are only serving as place holders.</a:t>
            </a:r>
            <a:r>
              <a:rPr lang="en-US" altLang="en-US" sz="2800">
                <a:solidFill>
                  <a:schemeClr val="accent2"/>
                </a:solidFill>
                <a:effectLst>
                  <a:outerShdw blurRad="38100" dist="38100" dir="2700000" algn="tl">
                    <a:srgbClr val="000000"/>
                  </a:outerShdw>
                </a:effectLst>
              </a:rPr>
              <a:t> </a:t>
            </a:r>
          </a:p>
          <a:p>
            <a:pPr>
              <a:lnSpc>
                <a:spcPct val="130000"/>
              </a:lnSpc>
              <a:buFont typeface="Wingdings" panose="05000000000000000000" pitchFamily="2" charset="2"/>
              <a:buNone/>
            </a:pPr>
            <a:r>
              <a:rPr lang="en-US" altLang="en-US" sz="2100">
                <a:solidFill>
                  <a:schemeClr val="accent2"/>
                </a:solidFill>
              </a:rPr>
              <a:t>		</a:t>
            </a:r>
            <a:r>
              <a:rPr lang="en-US" altLang="en-US" sz="2100" b="0">
                <a:solidFill>
                  <a:schemeClr val="accent2"/>
                </a:solidFill>
              </a:rPr>
              <a:t>	  </a:t>
            </a:r>
            <a:r>
              <a:rPr lang="en-US" altLang="en-US" sz="2100" b="0"/>
              <a:t>Number of Significant Figures</a:t>
            </a:r>
            <a:r>
              <a:rPr lang="en-US" altLang="en-US" sz="2100" b="0">
                <a:solidFill>
                  <a:schemeClr val="accent2"/>
                </a:solidFill>
              </a:rPr>
              <a:t> </a:t>
            </a:r>
          </a:p>
          <a:p>
            <a:pPr>
              <a:lnSpc>
                <a:spcPct val="130000"/>
              </a:lnSpc>
              <a:buFont typeface="Wingdings" panose="05000000000000000000" pitchFamily="2" charset="2"/>
              <a:buNone/>
            </a:pPr>
            <a:r>
              <a:rPr lang="en-US" altLang="en-US" sz="3200">
                <a:solidFill>
                  <a:srgbClr val="FFFFFF"/>
                </a:solidFill>
                <a:effectLst>
                  <a:outerShdw blurRad="38100" dist="38100" dir="2700000" algn="tl">
                    <a:srgbClr val="000000"/>
                  </a:outerShdw>
                </a:effectLst>
              </a:rPr>
              <a:t>   25,000 in.  		</a:t>
            </a:r>
            <a:r>
              <a:rPr lang="en-US" altLang="en-US" sz="3200">
                <a:solidFill>
                  <a:srgbClr val="FFFF00"/>
                </a:solidFill>
                <a:effectLst>
                  <a:outerShdw blurRad="38100" dist="38100" dir="2700000" algn="tl">
                    <a:srgbClr val="000000"/>
                  </a:outerShdw>
                </a:effectLst>
              </a:rPr>
              <a:t>2</a:t>
            </a:r>
          </a:p>
          <a:p>
            <a:pPr>
              <a:lnSpc>
                <a:spcPct val="120000"/>
              </a:lnSpc>
              <a:buFontTx/>
              <a:buNone/>
            </a:pPr>
            <a:r>
              <a:rPr lang="en-US" altLang="en-US" sz="3200">
                <a:solidFill>
                  <a:srgbClr val="FFFFFF"/>
                </a:solidFill>
                <a:effectLst>
                  <a:outerShdw blurRad="38100" dist="38100" dir="2700000" algn="tl">
                    <a:srgbClr val="000000"/>
                  </a:outerShdw>
                </a:effectLst>
              </a:rPr>
              <a:t>   200. yr			</a:t>
            </a:r>
            <a:r>
              <a:rPr lang="en-US" altLang="en-US" sz="3200">
                <a:solidFill>
                  <a:srgbClr val="FFFF00"/>
                </a:solidFill>
                <a:effectLst>
                  <a:outerShdw blurRad="38100" dist="38100" dir="2700000" algn="tl">
                    <a:srgbClr val="000000"/>
                  </a:outerShdw>
                </a:effectLst>
              </a:rPr>
              <a:t>3</a:t>
            </a:r>
          </a:p>
          <a:p>
            <a:pPr>
              <a:lnSpc>
                <a:spcPct val="120000"/>
              </a:lnSpc>
              <a:buFontTx/>
              <a:buNone/>
            </a:pPr>
            <a:r>
              <a:rPr lang="en-US" altLang="en-US" sz="3200">
                <a:solidFill>
                  <a:srgbClr val="FFFFFF"/>
                </a:solidFill>
                <a:effectLst>
                  <a:outerShdw blurRad="38100" dist="38100" dir="2700000" algn="tl">
                    <a:srgbClr val="000000"/>
                  </a:outerShdw>
                </a:effectLst>
              </a:rPr>
              <a:t>   48,600 gal		____</a:t>
            </a:r>
          </a:p>
          <a:p>
            <a:pPr>
              <a:lnSpc>
                <a:spcPct val="120000"/>
              </a:lnSpc>
              <a:buFontTx/>
              <a:buNone/>
            </a:pPr>
            <a:r>
              <a:rPr lang="en-US" altLang="en-US" sz="3200">
                <a:solidFill>
                  <a:srgbClr val="FFFFFF"/>
                </a:solidFill>
                <a:effectLst>
                  <a:outerShdw blurRad="38100" dist="38100" dir="2700000" algn="tl">
                    <a:srgbClr val="000000"/>
                  </a:outerShdw>
                </a:effectLst>
              </a:rPr>
              <a:t>	25,005,000 g  	____</a:t>
            </a:r>
          </a:p>
          <a:p>
            <a:pPr>
              <a:buFontTx/>
              <a:buNone/>
            </a:pPr>
            <a:endParaRPr lang="en-US" altLang="en-US" sz="2000" b="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solidFill>
                  <a:schemeClr val="tx1"/>
                </a:solidFill>
              </a:rPr>
              <a:t> </a:t>
            </a:r>
            <a:endParaRPr lang="en-US" altLang="en-US"/>
          </a:p>
        </p:txBody>
      </p:sp>
      <p:sp>
        <p:nvSpPr>
          <p:cNvPr id="163843" name="Rectangle 3"/>
          <p:cNvSpPr>
            <a:spLocks noGrp="1" noChangeArrowheads="1"/>
          </p:cNvSpPr>
          <p:nvPr>
            <p:ph type="body" idx="1"/>
          </p:nvPr>
        </p:nvSpPr>
        <p:spPr>
          <a:xfrm>
            <a:off x="228600" y="1676400"/>
            <a:ext cx="8610600" cy="4724400"/>
          </a:xfrm>
        </p:spPr>
        <p:txBody>
          <a:bodyPr/>
          <a:lstStyle/>
          <a:p>
            <a:pPr>
              <a:lnSpc>
                <a:spcPct val="110000"/>
              </a:lnSpc>
              <a:buFontTx/>
              <a:buNone/>
            </a:pPr>
            <a:r>
              <a:rPr lang="en-US" altLang="en-US" sz="2800">
                <a:solidFill>
                  <a:srgbClr val="FFFFFF"/>
                </a:solidFill>
                <a:effectLst>
                  <a:outerShdw blurRad="38100" dist="38100" dir="2700000" algn="tl">
                    <a:srgbClr val="000000"/>
                  </a:outerShdw>
                </a:effectLst>
              </a:rPr>
              <a:t>A. Which answers contain 3 significant  figures?</a:t>
            </a:r>
          </a:p>
          <a:p>
            <a:pPr lvl="1">
              <a:spcAft>
                <a:spcPts val="600"/>
              </a:spcAft>
              <a:buFontTx/>
              <a:buNone/>
            </a:pPr>
            <a:r>
              <a:rPr lang="en-US" altLang="en-US" sz="2800">
                <a:solidFill>
                  <a:schemeClr val="accent1"/>
                </a:solidFill>
                <a:effectLst>
                  <a:outerShdw blurRad="38100" dist="38100" dir="2700000" algn="tl">
                    <a:srgbClr val="000000"/>
                  </a:outerShdw>
                </a:effectLst>
              </a:rPr>
              <a:t>1)   0.4760	    2)  0.00476	  3)  4760</a:t>
            </a:r>
            <a:r>
              <a:rPr lang="en-US" altLang="en-US" sz="2800">
                <a:solidFill>
                  <a:srgbClr val="FF9933"/>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lnSpc>
                <a:spcPct val="110000"/>
              </a:lnSpc>
              <a:buFontTx/>
              <a:buNone/>
            </a:pPr>
            <a:r>
              <a:rPr lang="en-US" altLang="en-US" sz="2800">
                <a:solidFill>
                  <a:srgbClr val="FFFFFF"/>
                </a:solidFill>
                <a:effectLst>
                  <a:outerShdw blurRad="38100" dist="38100" dir="2700000" algn="tl">
                    <a:srgbClr val="000000"/>
                  </a:outerShdw>
                </a:effectLst>
              </a:rPr>
              <a:t>B. All the zeros are significant in</a:t>
            </a:r>
            <a:r>
              <a:rPr lang="en-US" altLang="en-US" sz="2800">
                <a:effectLst>
                  <a:outerShdw blurRad="38100" dist="38100" dir="2700000" algn="tl">
                    <a:srgbClr val="FFFFFF"/>
                  </a:outerShdw>
                </a:effectLst>
              </a:rPr>
              <a:t> </a:t>
            </a:r>
          </a:p>
          <a:p>
            <a:pPr>
              <a:lnSpc>
                <a:spcPct val="110000"/>
              </a:lnSpc>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1)   0.00307 	    2)  25.300	  3)  2.050 x 10</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lnSpc>
                <a:spcPct val="70000"/>
              </a:lnSpc>
              <a:buFontTx/>
              <a:buNone/>
            </a:pP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C. 534,675 rounded to 3 significant  figures is</a:t>
            </a:r>
          </a:p>
          <a:p>
            <a:pPr lvl="1">
              <a:lnSpc>
                <a:spcPct val="120000"/>
              </a:lnSpc>
              <a:spcAft>
                <a:spcPts val="600"/>
              </a:spcAft>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	1)  535   	   2)  535,000    	  3) 5.35 x 10</a:t>
            </a:r>
            <a:r>
              <a:rPr lang="en-US" altLang="en-US" sz="2800" baseline="30000">
                <a:solidFill>
                  <a:schemeClr val="accent1"/>
                </a:solidFill>
                <a:effectLst>
                  <a:outerShdw blurRad="38100" dist="38100" dir="2700000" algn="tl">
                    <a:srgbClr val="000000"/>
                  </a:outerShdw>
                </a:effectLst>
              </a:rPr>
              <a:t>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
        <p:nvSpPr>
          <p:cNvPr id="165891" name="Rectangle 3"/>
          <p:cNvSpPr>
            <a:spLocks noGrp="1" noChangeArrowheads="1"/>
          </p:cNvSpPr>
          <p:nvPr>
            <p:ph type="body" idx="1"/>
          </p:nvPr>
        </p:nvSpPr>
        <p:spPr/>
        <p:txBody>
          <a:bodyPr/>
          <a:lstStyle/>
          <a:p>
            <a:pPr>
              <a:lnSpc>
                <a:spcPct val="110000"/>
              </a:lnSpc>
              <a:spcAft>
                <a:spcPts val="600"/>
              </a:spcAft>
              <a:buFontTx/>
              <a:buNone/>
            </a:pPr>
            <a:r>
              <a:rPr lang="en-US" altLang="en-US" sz="3200" b="0">
                <a:effectLst>
                  <a:outerShdw blurRad="38100" dist="38100" dir="2700000" algn="tl">
                    <a:srgbClr val="FFFFFF"/>
                  </a:outerShdw>
                </a:effectLst>
              </a:rPr>
              <a:t>	</a:t>
            </a:r>
            <a:r>
              <a:rPr lang="en-US" altLang="en-US" sz="3200" b="0">
                <a:solidFill>
                  <a:srgbClr val="FFFFFF"/>
                </a:solidFill>
                <a:effectLst>
                  <a:outerShdw blurRad="38100" dist="38100" dir="2700000" algn="tl">
                    <a:srgbClr val="000000"/>
                  </a:outerShdw>
                </a:effectLst>
              </a:rPr>
              <a:t>In which set(s) do both numbers contain the </a:t>
            </a:r>
            <a:r>
              <a:rPr lang="en-US" altLang="en-US" sz="3200" b="0" i="1">
                <a:solidFill>
                  <a:srgbClr val="66FF33"/>
                </a:solidFill>
                <a:effectLst>
                  <a:outerShdw blurRad="38100" dist="38100" dir="2700000" algn="tl">
                    <a:srgbClr val="000000"/>
                  </a:outerShdw>
                </a:effectLst>
              </a:rPr>
              <a:t>same</a:t>
            </a:r>
            <a:r>
              <a:rPr lang="en-US" altLang="en-US" sz="3200" b="0" i="1">
                <a:solidFill>
                  <a:srgbClr val="FFFFFF"/>
                </a:solidFill>
                <a:effectLst>
                  <a:outerShdw blurRad="38100" dist="38100" dir="2700000" algn="tl">
                    <a:srgbClr val="000000"/>
                  </a:outerShdw>
                </a:effectLst>
              </a:rPr>
              <a:t> </a:t>
            </a:r>
            <a:r>
              <a:rPr lang="en-US" altLang="en-US" sz="3200" b="0">
                <a:solidFill>
                  <a:srgbClr val="FFFFFF"/>
                </a:solidFill>
                <a:effectLst>
                  <a:outerShdw blurRad="38100" dist="38100" dir="2700000" algn="tl">
                    <a:srgbClr val="000000"/>
                  </a:outerShdw>
                </a:effectLst>
              </a:rPr>
              <a:t>number of significant figures?</a:t>
            </a:r>
            <a:r>
              <a:rPr lang="en-US" altLang="en-US" sz="3200" b="0">
                <a:effectLst>
                  <a:outerShdw blurRad="38100" dist="38100" dir="2700000" algn="tl">
                    <a:srgbClr val="FFFFFF"/>
                  </a:outerShdw>
                </a:effectLst>
              </a:rPr>
              <a:t>  	   </a:t>
            </a:r>
          </a:p>
          <a:p>
            <a:pPr>
              <a:lnSpc>
                <a:spcPct val="110000"/>
              </a:lnSpc>
              <a:buFontTx/>
              <a:buNone/>
            </a:pPr>
            <a:r>
              <a:rPr lang="en-US" altLang="en-US" sz="3200" b="0">
                <a:effectLst>
                  <a:outerShdw blurRad="38100" dist="38100" dir="2700000" algn="tl">
                    <a:srgbClr val="FFFFFF"/>
                  </a:outerShdw>
                </a:effectLst>
              </a:rPr>
              <a:t>	 </a:t>
            </a:r>
            <a:r>
              <a:rPr lang="en-US" altLang="en-US" sz="3200" b="0">
                <a:solidFill>
                  <a:schemeClr val="accent1"/>
                </a:solidFill>
                <a:effectLst>
                  <a:outerShdw blurRad="38100" dist="38100" dir="2700000" algn="tl">
                    <a:srgbClr val="000000"/>
                  </a:outerShdw>
                </a:effectLst>
              </a:rPr>
              <a:t>	1)  22.0  and 22.00   	 </a:t>
            </a:r>
          </a:p>
          <a:p>
            <a:pPr lvl="1">
              <a:lnSpc>
                <a:spcPct val="120000"/>
              </a:lnSpc>
              <a:spcAft>
                <a:spcPts val="600"/>
              </a:spcAft>
              <a:buFontTx/>
              <a:buNone/>
            </a:pPr>
            <a:r>
              <a:rPr lang="en-US" altLang="en-US" sz="3200" b="0">
                <a:solidFill>
                  <a:schemeClr val="accent1"/>
                </a:solidFill>
                <a:effectLst>
                  <a:outerShdw blurRad="38100" dist="38100" dir="2700000" algn="tl">
                    <a:srgbClr val="000000"/>
                  </a:outerShdw>
                </a:effectLst>
              </a:rPr>
              <a:t>		2)  400.0 and 40    </a:t>
            </a:r>
          </a:p>
          <a:p>
            <a:pPr lvl="1">
              <a:lnSpc>
                <a:spcPct val="120000"/>
              </a:lnSpc>
              <a:spcAft>
                <a:spcPts val="600"/>
              </a:spcAft>
              <a:buFontTx/>
              <a:buNone/>
            </a:pPr>
            <a:r>
              <a:rPr lang="en-US" altLang="en-US" sz="3200" b="0">
                <a:solidFill>
                  <a:schemeClr val="accent1"/>
                </a:solidFill>
                <a:effectLst>
                  <a:outerShdw blurRad="38100" dist="38100" dir="2700000" algn="tl">
                    <a:srgbClr val="000000"/>
                  </a:outerShdw>
                </a:effectLst>
              </a:rPr>
              <a:t>		3)  0.000015 and 150,000</a:t>
            </a:r>
          </a:p>
          <a:p>
            <a:pPr lvl="4" algn="ctr">
              <a:lnSpc>
                <a:spcPct val="80000"/>
              </a:lnSpc>
              <a:buFontTx/>
              <a:buNone/>
            </a:pPr>
            <a:endParaRPr lang="en-US" altLang="en-US" sz="3200" b="0">
              <a:solidFill>
                <a:schemeClr val="accent1"/>
              </a:solidFill>
              <a:effectLst>
                <a:outerShdw blurRad="38100" dist="38100" dir="2700000" algn="tl">
                  <a:srgbClr val="000000"/>
                </a:outerShdw>
              </a:effectLst>
            </a:endParaRPr>
          </a:p>
          <a:p>
            <a:endParaRPr lang="en-US" altLang="en-US">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sz="4800">
                <a:solidFill>
                  <a:srgbClr val="FF9933"/>
                </a:solidFill>
                <a:latin typeface="Comic Sans MS" panose="030F0702030302020204" pitchFamily="66" charset="0"/>
              </a:rPr>
              <a:t>1. Organic Chemistry</a:t>
            </a:r>
          </a:p>
        </p:txBody>
      </p:sp>
      <p:sp>
        <p:nvSpPr>
          <p:cNvPr id="79875" name="Rectangle 3"/>
          <p:cNvSpPr>
            <a:spLocks noGrp="1" noChangeArrowheads="1"/>
          </p:cNvSpPr>
          <p:nvPr>
            <p:ph type="body" idx="1"/>
          </p:nvPr>
        </p:nvSpPr>
        <p:spPr>
          <a:xfrm>
            <a:off x="228600" y="1981200"/>
            <a:ext cx="5257800" cy="4495800"/>
          </a:xfrm>
        </p:spPr>
        <p:txBody>
          <a:bodyPr/>
          <a:lstStyle/>
          <a:p>
            <a:r>
              <a:rPr lang="en-US" altLang="en-US" sz="2800">
                <a:solidFill>
                  <a:srgbClr val="99FF99"/>
                </a:solidFill>
                <a:effectLst>
                  <a:outerShdw blurRad="38100" dist="38100" dir="2700000" algn="tl">
                    <a:srgbClr val="000000"/>
                  </a:outerShdw>
                </a:effectLst>
              </a:rPr>
              <a:t>Organic is the study of matter that contains carbon</a:t>
            </a:r>
          </a:p>
          <a:p>
            <a:r>
              <a:rPr lang="en-US" altLang="en-US" sz="2800">
                <a:solidFill>
                  <a:srgbClr val="99FF99"/>
                </a:solidFill>
                <a:effectLst>
                  <a:outerShdw blurRad="38100" dist="38100" dir="2700000" algn="tl">
                    <a:srgbClr val="000000"/>
                  </a:outerShdw>
                </a:effectLst>
              </a:rPr>
              <a:t>Organic chemists study the structure, function, synthesis, and identity of carbon compounds</a:t>
            </a:r>
          </a:p>
          <a:p>
            <a:r>
              <a:rPr lang="en-US" altLang="en-US" sz="2800">
                <a:solidFill>
                  <a:srgbClr val="99FF99"/>
                </a:solidFill>
                <a:effectLst>
                  <a:outerShdw blurRad="38100" dist="38100" dir="2700000" algn="tl">
                    <a:srgbClr val="000000"/>
                  </a:outerShdw>
                </a:effectLst>
              </a:rPr>
              <a:t>Useful in petroleum industry, pharmaceuticals, polymers</a:t>
            </a:r>
          </a:p>
        </p:txBody>
      </p:sp>
      <p:pic>
        <p:nvPicPr>
          <p:cNvPr id="79876" name="Picture 4" descr="organic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28800"/>
            <a:ext cx="3268663" cy="449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304800" y="1600200"/>
            <a:ext cx="8839200" cy="5257800"/>
          </a:xfrm>
        </p:spPr>
        <p:txBody>
          <a:bodyPr/>
          <a:lstStyle/>
          <a:p>
            <a:pPr>
              <a:buFontTx/>
              <a:buNone/>
            </a:pPr>
            <a:r>
              <a:rPr lang="en-US" altLang="en-US" sz="2800" b="0"/>
              <a:t>	</a:t>
            </a:r>
            <a:r>
              <a:rPr lang="en-US" altLang="en-US" sz="2800" b="0">
                <a:solidFill>
                  <a:srgbClr val="FFFFFF"/>
                </a:solidFill>
                <a:effectLst>
                  <a:outerShdw blurRad="38100" dist="38100" dir="2700000" algn="tl">
                    <a:srgbClr val="000000"/>
                  </a:outerShdw>
                </a:effectLst>
              </a:rPr>
              <a:t>State the number of significant figures in each of the following:	</a:t>
            </a:r>
            <a:r>
              <a:rPr lang="en-US" altLang="en-US" sz="2800" b="0"/>
              <a:t>		</a:t>
            </a:r>
            <a:endParaRPr lang="en-US" altLang="en-US" sz="2800" b="0">
              <a:solidFill>
                <a:srgbClr val="FF9933"/>
              </a:solidFill>
            </a:endParaRPr>
          </a:p>
          <a:p>
            <a:pPr>
              <a:buFontTx/>
              <a:buNone/>
            </a:pPr>
            <a:r>
              <a:rPr lang="en-US" altLang="en-US" sz="2800" b="0"/>
              <a:t>	</a:t>
            </a:r>
            <a:r>
              <a:rPr lang="en-US" altLang="en-US" sz="2800" b="0">
                <a:solidFill>
                  <a:schemeClr val="accent1"/>
                </a:solidFill>
                <a:effectLst>
                  <a:outerShdw blurRad="38100" dist="38100" dir="2700000" algn="tl">
                    <a:srgbClr val="000000"/>
                  </a:outerShdw>
                </a:effectLst>
              </a:rPr>
              <a:t>A.   0.030 m			 1	 2	 3</a:t>
            </a:r>
          </a:p>
          <a:p>
            <a:pPr>
              <a:lnSpc>
                <a:spcPct val="140000"/>
              </a:lnSpc>
              <a:buFontTx/>
              <a:buNone/>
            </a:pPr>
            <a:r>
              <a:rPr lang="en-US" altLang="en-US" sz="2800" b="0">
                <a:solidFill>
                  <a:schemeClr val="accent1"/>
                </a:solidFill>
                <a:effectLst>
                  <a:outerShdw blurRad="38100" dist="38100" dir="2700000" algn="tl">
                    <a:srgbClr val="000000"/>
                  </a:outerShdw>
                </a:effectLst>
              </a:rPr>
              <a:t>	B.  4.050 L			 2	 3	 4</a:t>
            </a:r>
          </a:p>
          <a:p>
            <a:pPr>
              <a:lnSpc>
                <a:spcPct val="140000"/>
              </a:lnSpc>
              <a:buFontTx/>
              <a:buNone/>
            </a:pPr>
            <a:r>
              <a:rPr lang="en-US" altLang="en-US" sz="2800" b="0">
                <a:solidFill>
                  <a:schemeClr val="accent1"/>
                </a:solidFill>
                <a:effectLst>
                  <a:outerShdw blurRad="38100" dist="38100" dir="2700000" algn="tl">
                    <a:srgbClr val="000000"/>
                  </a:outerShdw>
                </a:effectLst>
              </a:rPr>
              <a:t>	C.  0.0008 g		 	 1	 2	 4</a:t>
            </a:r>
          </a:p>
          <a:p>
            <a:pPr>
              <a:lnSpc>
                <a:spcPct val="140000"/>
              </a:lnSpc>
              <a:buFontTx/>
              <a:buNone/>
            </a:pPr>
            <a:r>
              <a:rPr lang="en-US" altLang="en-US" sz="2800" b="0">
                <a:solidFill>
                  <a:schemeClr val="accent1"/>
                </a:solidFill>
                <a:effectLst>
                  <a:outerShdw blurRad="38100" dist="38100" dir="2700000" algn="tl">
                    <a:srgbClr val="000000"/>
                  </a:outerShdw>
                </a:effectLst>
              </a:rPr>
              <a:t>	D.  3.00 m		 	 1	 2	 3</a:t>
            </a:r>
          </a:p>
          <a:p>
            <a:pPr>
              <a:lnSpc>
                <a:spcPct val="140000"/>
              </a:lnSpc>
              <a:buFontTx/>
              <a:buNone/>
            </a:pPr>
            <a:r>
              <a:rPr lang="en-US" altLang="en-US" sz="2800" b="0">
                <a:solidFill>
                  <a:schemeClr val="accent1"/>
                </a:solidFill>
                <a:effectLst>
                  <a:outerShdw blurRad="38100" dist="38100" dir="2700000" algn="tl">
                    <a:srgbClr val="000000"/>
                  </a:outerShdw>
                </a:effectLst>
              </a:rPr>
              <a:t>	E.  2,080,000 bees	 	 3	 5	 7</a:t>
            </a:r>
            <a:r>
              <a:rPr lang="en-US" altLang="en-US" sz="2100" b="0">
                <a:solidFill>
                  <a:schemeClr val="accent1"/>
                </a:solidFill>
                <a:effectLst>
                  <a:outerShdw blurRad="38100" dist="38100" dir="2700000" algn="tl">
                    <a:srgbClr val="000000"/>
                  </a:outerShdw>
                </a:effectLst>
              </a:rPr>
              <a:t>	</a:t>
            </a:r>
            <a:r>
              <a:rPr lang="en-US" altLang="en-US" sz="2100" b="0"/>
              <a:t>	</a:t>
            </a:r>
            <a:endParaRPr lang="en-US" altLang="en-US" sz="2100" b="0">
              <a:latin typeface="Comic Sans MS" panose="030F0702030302020204" pitchFamily="66" charset="0"/>
            </a:endParaRPr>
          </a:p>
        </p:txBody>
      </p:sp>
      <p:sp>
        <p:nvSpPr>
          <p:cNvPr id="167939" name="Rectangle 3"/>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b="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457200"/>
            <a:ext cx="8458200" cy="12954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Significant Numbers in Calculations</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69987" name="Rectangle 3"/>
          <p:cNvSpPr>
            <a:spLocks noGrp="1" noChangeArrowheads="1"/>
          </p:cNvSpPr>
          <p:nvPr>
            <p:ph type="body" idx="1"/>
          </p:nvPr>
        </p:nvSpPr>
        <p:spPr>
          <a:xfrm>
            <a:off x="381000" y="2057400"/>
            <a:ext cx="8382000" cy="4267200"/>
          </a:xfrm>
        </p:spPr>
        <p:txBody>
          <a:bodyPr/>
          <a:lstStyle/>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A calculated answer cannot be more precise than the measuring tool.  	</a:t>
            </a:r>
          </a:p>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A calculated answer must match the least precise measurement.</a:t>
            </a:r>
          </a:p>
          <a:p>
            <a:pPr>
              <a:buClr>
                <a:srgbClr val="FF3399"/>
              </a:buClr>
              <a:buFont typeface="Wingdings" panose="05000000000000000000" pitchFamily="2" charset="2"/>
              <a:buChar char="n"/>
            </a:pPr>
            <a:r>
              <a:rPr lang="en-US" altLang="en-US" sz="2800" b="0">
                <a:solidFill>
                  <a:srgbClr val="FFFFFF"/>
                </a:solidFill>
                <a:effectLst>
                  <a:outerShdw blurRad="38100" dist="38100" dir="2700000" algn="tl">
                    <a:srgbClr val="000000"/>
                  </a:outerShdw>
                </a:effectLst>
              </a:rPr>
              <a:t>Significant figures are needed for final answers from</a:t>
            </a:r>
          </a:p>
          <a:p>
            <a:pPr>
              <a:buClr>
                <a:srgbClr val="FF3399"/>
              </a:buClr>
              <a:buFont typeface="Wingdings" panose="05000000000000000000" pitchFamily="2" charset="2"/>
              <a:buNone/>
            </a:pPr>
            <a:r>
              <a:rPr lang="en-US" altLang="en-US" sz="2800" b="0">
                <a:solidFill>
                  <a:srgbClr val="FFFFFF"/>
                </a:solidFill>
                <a:effectLst>
                  <a:outerShdw blurRad="38100" dist="38100" dir="2700000" algn="tl">
                    <a:srgbClr val="000000"/>
                  </a:outerShdw>
                </a:effectLst>
              </a:rPr>
              <a:t>	 	1)  adding or subtracting</a:t>
            </a:r>
          </a:p>
          <a:p>
            <a:pPr>
              <a:buClr>
                <a:srgbClr val="FF3399"/>
              </a:buClr>
              <a:buFont typeface="Wingdings" panose="05000000000000000000" pitchFamily="2" charset="2"/>
              <a:buNone/>
            </a:pPr>
            <a:r>
              <a:rPr lang="en-US" altLang="en-US" sz="2800" b="0">
                <a:solidFill>
                  <a:srgbClr val="FFFFFF"/>
                </a:solidFill>
                <a:effectLst>
                  <a:outerShdw blurRad="38100" dist="38100" dir="2700000" algn="tl">
                    <a:srgbClr val="000000"/>
                  </a:outerShdw>
                </a:effectLst>
              </a:rPr>
              <a:t>		2)  multiplying or dividing</a:t>
            </a:r>
          </a:p>
          <a:p>
            <a:pPr>
              <a:buClr>
                <a:srgbClr val="FF3399"/>
              </a:buClr>
              <a:buFont typeface="Wingdings" panose="05000000000000000000" pitchFamily="2" charset="2"/>
              <a:buChar char="n"/>
            </a:pPr>
            <a:endParaRPr lang="en-US" altLang="en-US" sz="2800" b="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Adding and Subtracting</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71011" name="Rectangle 3"/>
          <p:cNvSpPr>
            <a:spLocks noGrp="1" noChangeArrowheads="1"/>
          </p:cNvSpPr>
          <p:nvPr>
            <p:ph type="body" idx="1"/>
          </p:nvPr>
        </p:nvSpPr>
        <p:spPr>
          <a:xfrm>
            <a:off x="457200" y="1981200"/>
            <a:ext cx="8382000" cy="4114800"/>
          </a:xfrm>
        </p:spPr>
        <p:txBody>
          <a:bodyPr/>
          <a:lstStyle/>
          <a:p>
            <a:pPr>
              <a:buFontTx/>
              <a:buNone/>
            </a:pPr>
            <a:r>
              <a:rPr lang="en-US" altLang="en-US" sz="2800" b="0">
                <a:solidFill>
                  <a:srgbClr val="FFFFFF"/>
                </a:solidFill>
                <a:effectLst>
                  <a:outerShdw blurRad="38100" dist="38100" dir="2700000" algn="tl">
                    <a:srgbClr val="000000"/>
                  </a:outerShdw>
                </a:effectLst>
              </a:rPr>
              <a:t>	The answer has the same number of decimal places as the measurement with the fewest decimal places.</a:t>
            </a:r>
          </a:p>
          <a:p>
            <a:pPr>
              <a:buFontTx/>
              <a:buNone/>
            </a:pPr>
            <a:r>
              <a:rPr lang="en-US" altLang="en-US" sz="2800" b="0">
                <a:effectLst>
                  <a:outerShdw blurRad="38100" dist="38100" dir="2700000" algn="tl">
                    <a:srgbClr val="FFFFFF"/>
                  </a:outerShdw>
                </a:effectLst>
              </a:rPr>
              <a:t>     </a:t>
            </a: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25.</a:t>
            </a:r>
            <a:r>
              <a:rPr lang="en-US" altLang="en-US" sz="2800" b="0">
                <a:solidFill>
                  <a:schemeClr val="accent1"/>
                </a:solidFill>
                <a:effectLst>
                  <a:outerShdw blurRad="38100" dist="38100" dir="2700000" algn="tl">
                    <a:srgbClr val="000000"/>
                  </a:outerShdw>
                </a:effectLst>
              </a:rPr>
              <a:t>2</a:t>
            </a:r>
            <a:r>
              <a:rPr lang="en-US" altLang="en-US" sz="2800" b="0">
                <a:effectLst>
                  <a:outerShdw blurRad="38100" dist="38100" dir="2700000" algn="tl">
                    <a:srgbClr val="FFFFFF"/>
                  </a:outerShdw>
                </a:effectLst>
              </a:rPr>
              <a:t>      </a:t>
            </a:r>
            <a:r>
              <a:rPr lang="en-US" altLang="en-US" sz="2800" b="0" i="1">
                <a:effectLst>
                  <a:outerShdw blurRad="38100" dist="38100" dir="2700000" algn="tl">
                    <a:srgbClr val="FFFFFF"/>
                  </a:outerShdw>
                </a:effectLst>
              </a:rPr>
              <a:t> </a:t>
            </a:r>
            <a:r>
              <a:rPr lang="en-US" altLang="en-US" sz="2800" b="0" i="1">
                <a:solidFill>
                  <a:schemeClr val="accent1"/>
                </a:solidFill>
                <a:effectLst>
                  <a:outerShdw blurRad="38100" dist="38100" dir="2700000" algn="tl">
                    <a:srgbClr val="000000"/>
                  </a:outerShdw>
                </a:effectLst>
              </a:rPr>
              <a:t>one decimal place</a:t>
            </a:r>
            <a:endParaRPr lang="en-US" altLang="en-US" sz="2800" b="0">
              <a:effectLst>
                <a:outerShdw blurRad="38100" dist="38100" dir="2700000" algn="tl">
                  <a:srgbClr val="FFFFFF"/>
                </a:outerShdw>
              </a:effectLst>
            </a:endParaRPr>
          </a:p>
          <a:p>
            <a:pPr>
              <a:buFontTx/>
              <a:buNone/>
            </a:pPr>
            <a:r>
              <a:rPr lang="en-US" altLang="en-US" sz="2800" b="0" u="sng">
                <a:solidFill>
                  <a:srgbClr val="FFFFFF"/>
                </a:solidFill>
                <a:effectLst>
                  <a:outerShdw blurRad="38100" dist="38100" dir="2700000" algn="tl">
                    <a:srgbClr val="000000"/>
                  </a:outerShdw>
                </a:effectLst>
              </a:rPr>
              <a:t>+   1.</a:t>
            </a:r>
            <a:r>
              <a:rPr lang="en-US" altLang="en-US" sz="2800" b="0" u="sng">
                <a:solidFill>
                  <a:schemeClr val="accent1"/>
                </a:solidFill>
                <a:effectLst>
                  <a:outerShdw blurRad="38100" dist="38100" dir="2700000" algn="tl">
                    <a:srgbClr val="000000"/>
                  </a:outerShdw>
                </a:effectLst>
              </a:rPr>
              <a:t>34</a:t>
            </a:r>
            <a:r>
              <a:rPr lang="en-US" altLang="en-US" sz="2800" b="0">
                <a:solidFill>
                  <a:schemeClr val="accent1"/>
                </a:solidFill>
                <a:effectLst>
                  <a:outerShdw blurRad="38100" dist="38100" dir="2700000" algn="tl">
                    <a:srgbClr val="000000"/>
                  </a:outerShdw>
                </a:effectLst>
              </a:rPr>
              <a:t>     </a:t>
            </a:r>
            <a:r>
              <a:rPr lang="en-US" altLang="en-US" sz="2800" b="0" i="1">
                <a:solidFill>
                  <a:schemeClr val="accent1"/>
                </a:solidFill>
                <a:effectLst>
                  <a:outerShdw blurRad="38100" dist="38100" dir="2700000" algn="tl">
                    <a:srgbClr val="000000"/>
                  </a:outerShdw>
                </a:effectLst>
              </a:rPr>
              <a:t>two decimal places</a:t>
            </a:r>
            <a:endParaRPr lang="en-US" altLang="en-US" sz="2800" b="0">
              <a:solidFill>
                <a:schemeClr val="accent1"/>
              </a:solidFill>
              <a:effectLst>
                <a:outerShdw blurRad="38100" dist="38100" dir="2700000" algn="tl">
                  <a:srgbClr val="000000"/>
                </a:outerShdw>
              </a:effectLst>
            </a:endParaRP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26.54</a:t>
            </a:r>
            <a:r>
              <a:rPr lang="en-US" altLang="en-US" sz="2800" b="0">
                <a:effectLst>
                  <a:outerShdw blurRad="38100" dist="38100" dir="2700000" algn="tl">
                    <a:srgbClr val="FFFFFF"/>
                  </a:outerShdw>
                </a:effectLst>
              </a:rPr>
              <a:t>	</a:t>
            </a:r>
          </a:p>
          <a:p>
            <a:pPr>
              <a:buFontTx/>
              <a:buNone/>
            </a:pPr>
            <a:r>
              <a:rPr lang="en-US" altLang="en-US" sz="2800" b="0">
                <a:solidFill>
                  <a:srgbClr val="FFFFFF"/>
                </a:solidFill>
                <a:effectLst>
                  <a:outerShdw blurRad="38100" dist="38100" dir="2700000" algn="tl">
                    <a:srgbClr val="000000"/>
                  </a:outerShdw>
                </a:effectLst>
              </a:rPr>
              <a:t>answer 26.5</a:t>
            </a:r>
            <a:r>
              <a:rPr lang="en-US" altLang="en-US" sz="2800" b="0">
                <a:effectLst>
                  <a:outerShdw blurRad="38100" dist="38100" dir="2700000" algn="tl">
                    <a:srgbClr val="FFFFFF"/>
                  </a:outerShdw>
                </a:effectLst>
              </a:rPr>
              <a:t>  </a:t>
            </a:r>
            <a:r>
              <a:rPr lang="en-US" altLang="en-US" sz="2800" b="0" i="1">
                <a:solidFill>
                  <a:schemeClr val="accent1"/>
                </a:solidFill>
                <a:effectLst>
                  <a:outerShdw blurRad="38100" dist="38100" dir="2700000" algn="tl">
                    <a:srgbClr val="000000"/>
                  </a:outerShdw>
                </a:effectLst>
              </a:rPr>
              <a:t>one decimal place</a:t>
            </a:r>
            <a:endParaRPr lang="en-US" altLang="en-US" sz="2800" b="0">
              <a:effectLst>
                <a:outerShdw blurRad="38100" dist="38100" dir="2700000" algn="tl">
                  <a:srgbClr val="FFFFFF"/>
                </a:outerShdw>
              </a:effectLs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172035" name="Rectangle 3"/>
          <p:cNvSpPr>
            <a:spLocks noGrp="1" noChangeArrowheads="1"/>
          </p:cNvSpPr>
          <p:nvPr>
            <p:ph type="body" idx="1"/>
          </p:nvPr>
        </p:nvSpPr>
        <p:spPr>
          <a:xfrm>
            <a:off x="381000" y="1981200"/>
            <a:ext cx="8382000" cy="4114800"/>
          </a:xfrm>
        </p:spPr>
        <p:txBody>
          <a:bodyPr/>
          <a:lstStyle/>
          <a:p>
            <a:pPr>
              <a:buFontTx/>
              <a:buNone/>
            </a:pPr>
            <a:r>
              <a:rPr lang="en-US" altLang="en-US" sz="2800">
                <a:solidFill>
                  <a:srgbClr val="FFFFFF"/>
                </a:solidFill>
              </a:rPr>
              <a:t>	</a:t>
            </a:r>
            <a:r>
              <a:rPr lang="en-US" altLang="en-US" sz="2800" b="0">
                <a:solidFill>
                  <a:srgbClr val="FFFFFF"/>
                </a:solidFill>
                <a:effectLst>
                  <a:outerShdw blurRad="38100" dist="38100" dir="2700000" algn="tl">
                    <a:srgbClr val="000000"/>
                  </a:outerShdw>
                </a:effectLst>
              </a:rPr>
              <a:t>In each calculation, round the answer to the correct number of significant figures.</a:t>
            </a:r>
          </a:p>
          <a:p>
            <a:pPr>
              <a:buFontTx/>
              <a:buNone/>
            </a:pPr>
            <a:r>
              <a:rPr lang="en-US" altLang="en-US" sz="2800" b="0">
                <a:solidFill>
                  <a:srgbClr val="FFFFFF"/>
                </a:solidFill>
                <a:effectLst>
                  <a:outerShdw blurRad="38100" dist="38100" dir="2700000" algn="tl">
                    <a:srgbClr val="000000"/>
                  </a:outerShdw>
                </a:effectLst>
              </a:rPr>
              <a:t>	A.  235.05   +   19.6  + 2.1 = </a:t>
            </a:r>
          </a:p>
          <a:p>
            <a:pPr>
              <a:buFontTx/>
              <a:buNone/>
            </a:pPr>
            <a:r>
              <a:rPr lang="en-US" altLang="en-US" sz="2800" b="0">
                <a:solidFill>
                  <a:schemeClr val="accent1"/>
                </a:solidFill>
                <a:effectLst>
                  <a:outerShdw blurRad="38100" dist="38100" dir="2700000" algn="tl">
                    <a:srgbClr val="000000"/>
                  </a:outerShdw>
                </a:effectLst>
              </a:rPr>
              <a:t>		1) 256.75	    2) 256.8		3) 257</a:t>
            </a:r>
          </a:p>
          <a:p>
            <a:pPr>
              <a:buFontTx/>
              <a:buNone/>
            </a:pPr>
            <a:endParaRPr lang="en-US" altLang="en-US" sz="2800" b="0">
              <a:effectLst>
                <a:outerShdw blurRad="38100" dist="38100" dir="2700000" algn="tl">
                  <a:srgbClr val="FFFFFF"/>
                </a:outerShdw>
              </a:effectLst>
            </a:endParaRPr>
          </a:p>
          <a:p>
            <a:pPr>
              <a:buFontTx/>
              <a:buNone/>
            </a:pPr>
            <a:r>
              <a:rPr lang="en-US" altLang="en-US" sz="2800" b="0">
                <a:effectLst>
                  <a:outerShdw blurRad="38100" dist="38100" dir="2700000" algn="tl">
                    <a:srgbClr val="FFFFFF"/>
                  </a:outerShdw>
                </a:effectLst>
              </a:rPr>
              <a:t>	</a:t>
            </a:r>
            <a:r>
              <a:rPr lang="en-US" altLang="en-US" sz="2800" b="0">
                <a:solidFill>
                  <a:srgbClr val="FFFFFF"/>
                </a:solidFill>
                <a:effectLst>
                  <a:outerShdw blurRad="38100" dist="38100" dir="2700000" algn="tl">
                    <a:srgbClr val="000000"/>
                  </a:outerShdw>
                </a:effectLst>
              </a:rPr>
              <a:t>B.    58.925   -  18.2	=</a:t>
            </a:r>
          </a:p>
          <a:p>
            <a:pPr>
              <a:buFontTx/>
              <a:buNone/>
            </a:pPr>
            <a:r>
              <a:rPr lang="en-US" altLang="en-US" sz="2800" b="0">
                <a:effectLst>
                  <a:outerShdw blurRad="38100" dist="38100" dir="2700000" algn="tl">
                    <a:srgbClr val="FFFFFF"/>
                  </a:outerShdw>
                </a:effectLst>
              </a:rPr>
              <a:t>	</a:t>
            </a:r>
            <a:r>
              <a:rPr lang="en-US" altLang="en-US" sz="2800" b="0">
                <a:solidFill>
                  <a:schemeClr val="accent1"/>
                </a:solidFill>
                <a:effectLst>
                  <a:outerShdw blurRad="38100" dist="38100" dir="2700000" algn="tl">
                    <a:srgbClr val="000000"/>
                  </a:outerShdw>
                </a:effectLst>
              </a:rPr>
              <a:t>	1) 40.725	    2) 40.73		3) 40.7</a:t>
            </a:r>
          </a:p>
          <a:p>
            <a:pPr>
              <a:buFontTx/>
              <a:buNone/>
            </a:pPr>
            <a:endParaRPr lang="en-US" altLang="en-US" sz="2800" b="0">
              <a:effectLst>
                <a:outerShdw blurRad="38100" dist="38100" dir="2700000" algn="tl">
                  <a:srgbClr val="FFFFFF"/>
                </a:outerShdw>
              </a:effectLst>
            </a:endParaRPr>
          </a:p>
          <a:p>
            <a:pPr>
              <a:buFontTx/>
              <a:buNone/>
            </a:pPr>
            <a:endParaRPr lang="en-US" altLang="en-US" b="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ln w="28575">
            <a:solidFill>
              <a:schemeClr val="hlink"/>
            </a:solidFill>
            <a:miter lim="800000"/>
            <a:headEnd/>
            <a:tailEnd/>
          </a:ln>
        </p:spPr>
        <p:txBody>
          <a:bodyPr/>
          <a:lstStyle/>
          <a:p>
            <a:r>
              <a:rPr lang="en-US" altLang="en-US" sz="3200">
                <a:solidFill>
                  <a:srgbClr val="FF6600"/>
                </a:solidFill>
                <a:latin typeface="Comic Sans MS" panose="030F0702030302020204" pitchFamily="66" charset="0"/>
              </a:rPr>
              <a:t>Multiplying and Dividing</a:t>
            </a:r>
            <a:endParaRPr lang="en-US" altLang="en-US">
              <a:solidFill>
                <a:srgbClr val="FF6600"/>
              </a:solidFill>
              <a:latin typeface="Comic Sans MS" panose="030F0702030302020204" pitchFamily="66" charset="0"/>
            </a:endParaRPr>
          </a:p>
        </p:txBody>
      </p:sp>
      <p:sp>
        <p:nvSpPr>
          <p:cNvPr id="174083" name="Rectangle 3"/>
          <p:cNvSpPr>
            <a:spLocks noGrp="1" noChangeArrowheads="1"/>
          </p:cNvSpPr>
          <p:nvPr>
            <p:ph type="body" idx="1"/>
          </p:nvPr>
        </p:nvSpPr>
        <p:spPr>
          <a:xfrm>
            <a:off x="685800" y="1981200"/>
            <a:ext cx="8077200" cy="4114800"/>
          </a:xfrm>
        </p:spPr>
        <p:txBody>
          <a:bodyPr/>
          <a:lstStyle/>
          <a:p>
            <a:pPr>
              <a:buFontTx/>
              <a:buNone/>
            </a:pPr>
            <a:endParaRPr lang="en-US" altLang="en-US" sz="3200" b="0">
              <a:solidFill>
                <a:srgbClr val="FFFFFF"/>
              </a:solidFill>
              <a:effectLst>
                <a:outerShdw blurRad="38100" dist="38100" dir="2700000" algn="tl">
                  <a:srgbClr val="000000"/>
                </a:outerShdw>
              </a:effectLst>
            </a:endParaRPr>
          </a:p>
          <a:p>
            <a:pPr>
              <a:buFontTx/>
              <a:buNone/>
            </a:pPr>
            <a:r>
              <a:rPr lang="en-US" altLang="en-US" sz="3200" b="0">
                <a:solidFill>
                  <a:srgbClr val="FFFFFF"/>
                </a:solidFill>
                <a:effectLst>
                  <a:outerShdw blurRad="38100" dist="38100" dir="2700000" algn="tl">
                    <a:srgbClr val="000000"/>
                  </a:outerShdw>
                </a:effectLst>
              </a:rPr>
              <a:t>	Round (or add zeros) to the calculated answer until you have the same number of significant figures as the measurement with the fewest significant figures.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09600" y="3048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solidFill>
                  <a:schemeClr val="tx1"/>
                </a:solidFill>
              </a:rPr>
              <a:t> </a:t>
            </a:r>
            <a:endParaRPr lang="en-US" altLang="en-US"/>
          </a:p>
        </p:txBody>
      </p:sp>
      <p:sp>
        <p:nvSpPr>
          <p:cNvPr id="175107" name="Rectangle 3"/>
          <p:cNvSpPr>
            <a:spLocks noGrp="1" noChangeArrowheads="1"/>
          </p:cNvSpPr>
          <p:nvPr>
            <p:ph type="body" idx="1"/>
          </p:nvPr>
        </p:nvSpPr>
        <p:spPr>
          <a:xfrm>
            <a:off x="304800" y="1676400"/>
            <a:ext cx="8534400" cy="4419600"/>
          </a:xfrm>
        </p:spPr>
        <p:txBody>
          <a:bodyPr/>
          <a:lstStyle/>
          <a:p>
            <a:pPr>
              <a:buFontTx/>
              <a:buNone/>
            </a:pPr>
            <a:r>
              <a:rPr lang="en-US" altLang="en-US" sz="3200">
                <a:solidFill>
                  <a:srgbClr val="FFFFFF"/>
                </a:solidFill>
                <a:effectLst>
                  <a:outerShdw blurRad="38100" dist="38100" dir="2700000" algn="tl">
                    <a:srgbClr val="000000"/>
                  </a:outerShdw>
                </a:effectLst>
              </a:rPr>
              <a:t>A.   2.19  X  4.2 =</a:t>
            </a:r>
            <a:r>
              <a:rPr lang="en-US" altLang="en-US" sz="3200">
                <a:effectLst>
                  <a:outerShdw blurRad="38100" dist="38100" dir="2700000" algn="tl">
                    <a:srgbClr val="FFFFFF"/>
                  </a:outerShdw>
                </a:effectLst>
              </a:rPr>
              <a:t> 	</a:t>
            </a:r>
          </a:p>
          <a:p>
            <a:pPr>
              <a:lnSpc>
                <a:spcPct val="70000"/>
              </a:lnSpc>
              <a:buFontTx/>
              <a:buNone/>
            </a:pPr>
            <a:r>
              <a:rPr lang="en-US" altLang="en-US" sz="3200">
                <a:solidFill>
                  <a:schemeClr val="accent1"/>
                </a:solidFill>
                <a:effectLst>
                  <a:outerShdw blurRad="38100" dist="38100" dir="2700000" algn="tl">
                    <a:srgbClr val="000000"/>
                  </a:outerShdw>
                </a:effectLst>
              </a:rPr>
              <a:t>		1)  9	  		2)  9.2    		3)   9.198</a:t>
            </a:r>
          </a:p>
          <a:p>
            <a:pPr>
              <a:lnSpc>
                <a:spcPct val="70000"/>
              </a:lnSpc>
              <a:buFontTx/>
              <a:buNone/>
            </a:pPr>
            <a:endParaRPr lang="en-US" altLang="en-US" sz="3200">
              <a:solidFill>
                <a:schemeClr val="accent2"/>
              </a:solidFill>
              <a:effectLst>
                <a:outerShdw blurRad="38100" dist="38100" dir="2700000" algn="tl">
                  <a:srgbClr val="000000"/>
                </a:outerShdw>
              </a:effectLst>
            </a:endParaRPr>
          </a:p>
          <a:p>
            <a:pPr>
              <a:buFontTx/>
              <a:buNone/>
            </a:pPr>
            <a:r>
              <a:rPr lang="en-US" altLang="en-US" sz="3200">
                <a:solidFill>
                  <a:srgbClr val="FFFFFF"/>
                </a:solidFill>
                <a:effectLst>
                  <a:outerShdw blurRad="38100" dist="38100" dir="2700000" algn="tl">
                    <a:srgbClr val="000000"/>
                  </a:outerShdw>
                </a:effectLst>
              </a:rPr>
              <a:t>B.    4.311  ÷  0.07   =</a:t>
            </a:r>
            <a:r>
              <a:rPr lang="en-US" altLang="en-US" sz="3200">
                <a:effectLst>
                  <a:outerShdw blurRad="38100" dist="38100" dir="2700000" algn="tl">
                    <a:srgbClr val="FFFFFF"/>
                  </a:outerShdw>
                </a:effectLst>
              </a:rPr>
              <a:t> </a:t>
            </a:r>
          </a:p>
          <a:p>
            <a:pPr>
              <a:lnSpc>
                <a:spcPct val="60000"/>
              </a:lnSpc>
              <a:buFontTx/>
              <a:buNone/>
            </a:pPr>
            <a:r>
              <a:rPr lang="en-US" altLang="en-US" sz="3200">
                <a:solidFill>
                  <a:schemeClr val="accent1"/>
                </a:solidFill>
                <a:effectLst>
                  <a:outerShdw blurRad="38100" dist="38100" dir="2700000" algn="tl">
                    <a:srgbClr val="000000"/>
                  </a:outerShdw>
                </a:effectLst>
              </a:rPr>
              <a:t>		1)</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61.58</a:t>
            </a:r>
            <a:r>
              <a:rPr lang="en-US" altLang="en-US" sz="3200" baseline="30000">
                <a:solidFill>
                  <a:schemeClr val="accent1"/>
                </a:solidFill>
                <a:effectLst>
                  <a:outerShdw blurRad="38100" dist="38100" dir="2700000" algn="tl">
                    <a:srgbClr val="000000"/>
                  </a:outerShdw>
                </a:effectLst>
              </a:rPr>
              <a:t> 		  </a:t>
            </a:r>
            <a:r>
              <a:rPr lang="en-US" altLang="en-US" sz="3200">
                <a:solidFill>
                  <a:schemeClr val="accent1"/>
                </a:solidFill>
                <a:effectLst>
                  <a:outerShdw blurRad="38100" dist="38100" dir="2700000" algn="tl">
                    <a:srgbClr val="000000"/>
                  </a:outerShdw>
                </a:effectLst>
              </a:rPr>
              <a:t>2)  62 		3)   60</a:t>
            </a:r>
            <a:r>
              <a:rPr lang="en-US" altLang="en-US" sz="3200">
                <a:solidFill>
                  <a:srgbClr val="FF9933"/>
                </a:solidFill>
                <a:effectLst>
                  <a:outerShdw blurRad="38100" dist="38100" dir="2700000" algn="tl">
                    <a:srgbClr val="000000"/>
                  </a:outerShdw>
                </a:effectLst>
              </a:rPr>
              <a:t> 			</a:t>
            </a:r>
          </a:p>
          <a:p>
            <a:pPr>
              <a:buFontTx/>
              <a:buNone/>
            </a:pPr>
            <a:r>
              <a:rPr lang="en-US" altLang="en-US" sz="3200">
                <a:solidFill>
                  <a:srgbClr val="FFFFFF"/>
                </a:solidFill>
                <a:effectLst>
                  <a:outerShdw blurRad="38100" dist="38100" dir="2700000" algn="tl">
                    <a:srgbClr val="000000"/>
                  </a:outerShdw>
                </a:effectLst>
              </a:rPr>
              <a:t>C.    	</a:t>
            </a:r>
            <a:r>
              <a:rPr lang="en-US" altLang="en-US" sz="3200" u="sng">
                <a:solidFill>
                  <a:srgbClr val="FFFFFF"/>
                </a:solidFill>
                <a:effectLst>
                  <a:outerShdw blurRad="38100" dist="38100" dir="2700000" algn="tl">
                    <a:srgbClr val="000000"/>
                  </a:outerShdw>
                </a:effectLst>
              </a:rPr>
              <a:t>2.54  X  0.0028</a:t>
            </a:r>
            <a:r>
              <a:rPr lang="en-US" altLang="en-US" sz="3200">
                <a:solidFill>
                  <a:srgbClr val="FFFFFF"/>
                </a:solidFill>
                <a:effectLst>
                  <a:outerShdw blurRad="38100" dist="38100" dir="2700000" algn="tl">
                    <a:srgbClr val="000000"/>
                  </a:outerShdw>
                </a:effectLst>
              </a:rPr>
              <a:t> 	=  </a:t>
            </a:r>
          </a:p>
          <a:p>
            <a:pPr>
              <a:buFontTx/>
              <a:buNone/>
            </a:pPr>
            <a:r>
              <a:rPr lang="en-US" altLang="en-US" sz="3200">
                <a:solidFill>
                  <a:srgbClr val="FFFFFF"/>
                </a:solidFill>
                <a:effectLst>
                  <a:outerShdw blurRad="38100" dist="38100" dir="2700000" algn="tl">
                    <a:srgbClr val="000000"/>
                  </a:outerShdw>
                </a:effectLst>
              </a:rPr>
              <a:t>		0.0105 X 0.060 </a:t>
            </a:r>
          </a:p>
          <a:p>
            <a:pPr>
              <a:buFontTx/>
              <a:buNone/>
            </a:pPr>
            <a:r>
              <a:rPr lang="en-US" altLang="en-US" sz="32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1)  11.3		2)  11	    3)  0.041</a:t>
            </a:r>
          </a:p>
          <a:p>
            <a:endParaRPr lang="en-US" altLang="en-US" sz="3200">
              <a:effectLst>
                <a:outerShdw blurRad="38100" dist="38100" dir="2700000" algn="tl">
                  <a:srgbClr val="FFFFFF"/>
                </a:outerShdw>
              </a:effectLs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2286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Reading a Meterstick</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178179" name="Rectangle 3"/>
          <p:cNvSpPr>
            <a:spLocks noGrp="1" noChangeArrowheads="1"/>
          </p:cNvSpPr>
          <p:nvPr>
            <p:ph type="body" idx="1"/>
          </p:nvPr>
        </p:nvSpPr>
        <p:spPr>
          <a:xfrm>
            <a:off x="457200" y="1600200"/>
            <a:ext cx="8382000" cy="5257800"/>
          </a:xfrm>
        </p:spPr>
        <p:txBody>
          <a:bodyPr/>
          <a:lstStyle/>
          <a:p>
            <a:pPr algn="ctr">
              <a:buFontTx/>
              <a:buNone/>
            </a:pPr>
            <a:r>
              <a:rPr lang="en-US" altLang="en-US" sz="2800">
                <a:solidFill>
                  <a:srgbClr val="FFFFFF"/>
                </a:solidFill>
                <a:effectLst>
                  <a:outerShdw blurRad="38100" dist="38100" dir="2700000" algn="tl">
                    <a:srgbClr val="000000"/>
                  </a:outerShdw>
                </a:effectLst>
              </a:rPr>
              <a:t>	.  l</a:t>
            </a:r>
            <a:r>
              <a:rPr lang="en-US" altLang="en-US" sz="2800" baseline="30000">
                <a:solidFill>
                  <a:srgbClr val="FFFFFF"/>
                </a:solidFill>
                <a:effectLst>
                  <a:outerShdw blurRad="38100" dist="38100" dir="2700000" algn="tl">
                    <a:srgbClr val="000000"/>
                  </a:outerShdw>
                </a:effectLst>
              </a:rPr>
              <a:t>2</a:t>
            </a:r>
            <a:r>
              <a:rPr lang="en-US" altLang="en-US" sz="2800">
                <a:solidFill>
                  <a:srgbClr val="FFFFFF"/>
                </a:solidFill>
                <a:effectLst>
                  <a:outerShdw blurRad="38100" dist="38100" dir="2700000" algn="tl">
                    <a:srgbClr val="000000"/>
                  </a:outerShdw>
                </a:effectLst>
              </a:rPr>
              <a:t>. . . . I . . . . I</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 . . .I . . . . I</a:t>
            </a:r>
            <a:r>
              <a:rPr lang="en-US" altLang="en-US" sz="2800" baseline="30000">
                <a:solidFill>
                  <a:srgbClr val="FFFFFF"/>
                </a:solidFill>
                <a:effectLst>
                  <a:outerShdw blurRad="38100" dist="38100" dir="2700000" algn="tl">
                    <a:srgbClr val="000000"/>
                  </a:outerShdw>
                </a:effectLst>
              </a:rPr>
              <a:t>4</a:t>
            </a:r>
            <a:r>
              <a:rPr lang="en-US" altLang="en-US" sz="2800">
                <a:solidFill>
                  <a:srgbClr val="FFFFFF"/>
                </a:solidFill>
                <a:effectLst>
                  <a:outerShdw blurRad="38100" dist="38100" dir="2700000" algn="tl">
                    <a:srgbClr val="000000"/>
                  </a:outerShdw>
                </a:effectLst>
              </a:rPr>
              <a:t>. .     cm</a:t>
            </a:r>
          </a:p>
          <a:p>
            <a:pPr algn="ctr">
              <a:lnSpc>
                <a:spcPct val="70000"/>
              </a:lnSpc>
              <a:buFontTx/>
              <a:buNone/>
            </a:pPr>
            <a:endParaRPr lang="en-US" altLang="en-US" sz="2800">
              <a:solidFill>
                <a:srgbClr val="FFFFFF"/>
              </a:solidFill>
              <a:effectLst>
                <a:outerShdw blurRad="38100" dist="38100" dir="2700000" algn="tl">
                  <a:srgbClr val="000000"/>
                </a:outerShdw>
              </a:effectLst>
            </a:endParaRPr>
          </a:p>
          <a:p>
            <a:pPr>
              <a:lnSpc>
                <a:spcPct val="110000"/>
              </a:lnSpc>
              <a:buFontTx/>
              <a:buNone/>
            </a:pPr>
            <a:r>
              <a:rPr lang="en-US" altLang="en-US" sz="2800">
                <a:solidFill>
                  <a:srgbClr val="FFFFFF"/>
                </a:solidFill>
                <a:effectLst>
                  <a:outerShdw blurRad="38100" dist="38100" dir="2700000" algn="tl">
                    <a:srgbClr val="000000"/>
                  </a:outerShdw>
                </a:effectLst>
              </a:rPr>
              <a:t>First digit (known)	= 2 	   	2.?? cm</a:t>
            </a:r>
          </a:p>
          <a:p>
            <a:pPr>
              <a:lnSpc>
                <a:spcPct val="110000"/>
              </a:lnSpc>
              <a:buFontTx/>
              <a:buNone/>
            </a:pPr>
            <a:r>
              <a:rPr lang="en-US" altLang="en-US" sz="2800">
                <a:solidFill>
                  <a:srgbClr val="FFFFFF"/>
                </a:solidFill>
                <a:effectLst>
                  <a:outerShdw blurRad="38100" dist="38100" dir="2700000" algn="tl">
                    <a:srgbClr val="000000"/>
                  </a:outerShdw>
                </a:effectLst>
              </a:rPr>
              <a:t>Second digit (known)	= 0.7 		2.7? cm</a:t>
            </a:r>
          </a:p>
          <a:p>
            <a:pPr>
              <a:lnSpc>
                <a:spcPct val="110000"/>
              </a:lnSpc>
              <a:buFontTx/>
              <a:buNone/>
            </a:pPr>
            <a:r>
              <a:rPr lang="en-US" altLang="en-US" sz="2800">
                <a:solidFill>
                  <a:srgbClr val="FFFFFF"/>
                </a:solidFill>
                <a:effectLst>
                  <a:outerShdw blurRad="38100" dist="38100" dir="2700000" algn="tl">
                    <a:srgbClr val="000000"/>
                  </a:outerShdw>
                </a:effectLst>
              </a:rPr>
              <a:t>Third digit (estimated) between 0.05- 0.07</a:t>
            </a:r>
          </a:p>
          <a:p>
            <a:pPr>
              <a:lnSpc>
                <a:spcPct val="110000"/>
              </a:lnSpc>
              <a:buFontTx/>
              <a:buNone/>
            </a:pPr>
            <a:r>
              <a:rPr lang="en-US" altLang="en-US" sz="2800">
                <a:solidFill>
                  <a:schemeClr val="accent1"/>
                </a:solidFill>
                <a:effectLst>
                  <a:outerShdw blurRad="38100" dist="38100" dir="2700000" algn="tl">
                    <a:srgbClr val="000000"/>
                  </a:outerShdw>
                </a:effectLst>
              </a:rPr>
              <a:t>Length reported		=</a:t>
            </a:r>
            <a:r>
              <a:rPr lang="en-US" altLang="en-US" sz="2800">
                <a:solidFill>
                  <a:schemeClr val="accent2"/>
                </a:solidFill>
                <a:effectLst>
                  <a:outerShdw blurRad="38100" dist="38100" dir="2700000" algn="tl">
                    <a:srgbClr val="000000"/>
                  </a:outerShdw>
                </a:effectLst>
              </a:rPr>
              <a:t>		</a:t>
            </a:r>
            <a:r>
              <a:rPr lang="en-US" altLang="en-US" sz="2800">
                <a:solidFill>
                  <a:srgbClr val="FFFF00"/>
                </a:solidFill>
                <a:effectLst>
                  <a:outerShdw blurRad="38100" dist="38100" dir="2700000" algn="tl">
                    <a:srgbClr val="000000"/>
                  </a:outerShdw>
                </a:effectLst>
              </a:rPr>
              <a:t>2.75 cm </a:t>
            </a:r>
          </a:p>
          <a:p>
            <a:pPr>
              <a:lnSpc>
                <a:spcPct val="110000"/>
              </a:lnSpc>
              <a:buFontTx/>
              <a:buNone/>
            </a:pPr>
            <a:r>
              <a:rPr lang="en-US" altLang="en-US" sz="2800">
                <a:solidFill>
                  <a:srgbClr val="FFFF00"/>
                </a:solidFill>
                <a:effectLst>
                  <a:outerShdw blurRad="38100" dist="38100" dir="2700000" algn="tl">
                    <a:srgbClr val="000000"/>
                  </a:outerShdw>
                </a:effectLst>
              </a:rPr>
              <a:t>					  	or		2.74 cm  </a:t>
            </a:r>
          </a:p>
          <a:p>
            <a:pPr>
              <a:lnSpc>
                <a:spcPct val="110000"/>
              </a:lnSpc>
              <a:buFontTx/>
              <a:buNone/>
            </a:pPr>
            <a:r>
              <a:rPr lang="en-US" altLang="en-US" sz="2800">
                <a:solidFill>
                  <a:srgbClr val="FFFF00"/>
                </a:solidFill>
                <a:effectLst>
                  <a:outerShdw blurRad="38100" dist="38100" dir="2700000" algn="tl">
                    <a:srgbClr val="000000"/>
                  </a:outerShdw>
                </a:effectLst>
              </a:rPr>
              <a:t>						or		2.76 cm</a:t>
            </a:r>
          </a:p>
          <a:p>
            <a:pPr algn="ctr">
              <a:lnSpc>
                <a:spcPct val="110000"/>
              </a:lnSpc>
              <a:buFontTx/>
              <a:buNone/>
            </a:pPr>
            <a:endParaRPr lang="en-US" altLang="en-US" sz="2800">
              <a:solidFill>
                <a:schemeClr val="accent2"/>
              </a:solidFill>
              <a:effectLst>
                <a:outerShdw blurRad="38100" dist="38100" dir="2700000" algn="tl">
                  <a:srgbClr val="000000"/>
                </a:outerShdw>
              </a:effectLst>
            </a:endParaRPr>
          </a:p>
          <a:p>
            <a:pPr>
              <a:buFontTx/>
              <a:buNone/>
            </a:pPr>
            <a:endParaRPr lang="en-US" altLang="en-US"/>
          </a:p>
        </p:txBody>
      </p:sp>
      <p:sp>
        <p:nvSpPr>
          <p:cNvPr id="178180" name="Line 4"/>
          <p:cNvSpPr>
            <a:spLocks noChangeShapeType="1"/>
          </p:cNvSpPr>
          <p:nvPr/>
        </p:nvSpPr>
        <p:spPr bwMode="auto">
          <a:xfrm>
            <a:off x="762000" y="2081213"/>
            <a:ext cx="769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181" name="Line 5"/>
          <p:cNvSpPr>
            <a:spLocks noChangeShapeType="1"/>
          </p:cNvSpPr>
          <p:nvPr/>
        </p:nvSpPr>
        <p:spPr bwMode="auto">
          <a:xfrm flipV="1">
            <a:off x="762000" y="2133600"/>
            <a:ext cx="297180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Known + Estimated Digits</a:t>
            </a:r>
            <a:endParaRPr lang="en-US" altLang="en-US" sz="4400">
              <a:solidFill>
                <a:srgbClr val="FF6600"/>
              </a:solidFill>
              <a:effectLst>
                <a:outerShdw blurRad="38100" dist="38100" dir="2700000" algn="tl">
                  <a:srgbClr val="000000"/>
                </a:outerShdw>
              </a:effectLst>
              <a:latin typeface="Comic Sans MS" panose="030F0702030302020204" pitchFamily="66" charset="0"/>
            </a:endParaRPr>
          </a:p>
        </p:txBody>
      </p:sp>
      <p:sp>
        <p:nvSpPr>
          <p:cNvPr id="179203" name="Rectangle 3"/>
          <p:cNvSpPr>
            <a:spLocks noGrp="1" noChangeArrowheads="1"/>
          </p:cNvSpPr>
          <p:nvPr>
            <p:ph type="body" idx="1"/>
          </p:nvPr>
        </p:nvSpPr>
        <p:spPr>
          <a:xfrm>
            <a:off x="990600" y="1676400"/>
            <a:ext cx="7162800" cy="4114800"/>
          </a:xfrm>
        </p:spPr>
        <p:txBody>
          <a:bodyPr/>
          <a:lstStyle/>
          <a:p>
            <a:pPr algn="ctr">
              <a:lnSpc>
                <a:spcPct val="160000"/>
              </a:lnSpc>
              <a:buClr>
                <a:schemeClr val="accent1"/>
              </a:buClr>
              <a:buFont typeface="Wingdings" panose="05000000000000000000" pitchFamily="2" charset="2"/>
              <a:buNone/>
            </a:pPr>
            <a:r>
              <a:rPr lang="en-US" altLang="en-US" sz="2800">
                <a:solidFill>
                  <a:srgbClr val="FFFFFF"/>
                </a:solidFill>
                <a:effectLst>
                  <a:outerShdw blurRad="38100" dist="38100" dir="2700000" algn="tl">
                    <a:srgbClr val="000000"/>
                  </a:outerShdw>
                </a:effectLst>
              </a:rPr>
              <a:t>In 2.76 cm…</a:t>
            </a:r>
          </a:p>
          <a:p>
            <a:pPr>
              <a:buFont typeface="Wingdings" panose="05000000000000000000" pitchFamily="2" charset="2"/>
              <a:buChar char="l"/>
            </a:pPr>
            <a:endParaRPr lang="en-US" altLang="en-US">
              <a:solidFill>
                <a:srgbClr val="FFFFFF"/>
              </a:solidFill>
              <a:effectLst>
                <a:outerShdw blurRad="38100" dist="38100" dir="2700000" algn="tl">
                  <a:srgbClr val="000000"/>
                </a:outerShdw>
              </a:effectLst>
            </a:endParaRPr>
          </a:p>
        </p:txBody>
      </p:sp>
      <p:sp>
        <p:nvSpPr>
          <p:cNvPr id="179204" name="Rectangle 4"/>
          <p:cNvSpPr>
            <a:spLocks noChangeArrowheads="1"/>
          </p:cNvSpPr>
          <p:nvPr/>
        </p:nvSpPr>
        <p:spPr bwMode="auto">
          <a:xfrm>
            <a:off x="990600" y="2895600"/>
            <a:ext cx="7315200" cy="3081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altLang="en-US" sz="2800" i="0">
                <a:solidFill>
                  <a:srgbClr val="FFFFFF"/>
                </a:solidFill>
                <a:effectLst>
                  <a:outerShdw blurRad="38100" dist="38100" dir="2700000" algn="tl">
                    <a:srgbClr val="000000"/>
                  </a:outerShdw>
                </a:effectLst>
              </a:rPr>
              <a:t> Known digits</a:t>
            </a:r>
            <a:r>
              <a:rPr lang="en-US" altLang="en-US" sz="2800" b="0" i="0"/>
              <a:t> </a:t>
            </a:r>
            <a:r>
              <a:rPr lang="en-US" altLang="en-US" sz="2800" i="0">
                <a:solidFill>
                  <a:schemeClr val="accent1"/>
                </a:solidFill>
              </a:rPr>
              <a:t>2</a:t>
            </a:r>
            <a:r>
              <a:rPr lang="en-US" altLang="en-US" sz="2800" b="0" i="0"/>
              <a:t> </a:t>
            </a:r>
            <a:r>
              <a:rPr lang="en-US" altLang="en-US" sz="2800" i="0">
                <a:solidFill>
                  <a:srgbClr val="FFFFFF"/>
                </a:solidFill>
                <a:effectLst>
                  <a:outerShdw blurRad="38100" dist="38100" dir="2700000" algn="tl">
                    <a:srgbClr val="000000"/>
                  </a:outerShdw>
                </a:effectLst>
              </a:rPr>
              <a:t>and</a:t>
            </a:r>
            <a:r>
              <a:rPr lang="en-US" altLang="en-US" sz="2800" b="0" i="0"/>
              <a:t> </a:t>
            </a:r>
            <a:r>
              <a:rPr lang="en-US" altLang="en-US" sz="2800" i="0">
                <a:solidFill>
                  <a:schemeClr val="accent1"/>
                </a:solidFill>
              </a:rPr>
              <a:t>7</a:t>
            </a:r>
            <a:r>
              <a:rPr lang="en-US" altLang="en-US" sz="2800" b="0" i="0"/>
              <a:t> </a:t>
            </a:r>
            <a:r>
              <a:rPr lang="en-US" altLang="en-US" sz="2800" i="0">
                <a:solidFill>
                  <a:srgbClr val="FFFFFF"/>
                </a:solidFill>
                <a:effectLst>
                  <a:outerShdw blurRad="38100" dist="38100" dir="2700000" algn="tl">
                    <a:srgbClr val="000000"/>
                  </a:outerShdw>
                </a:effectLst>
              </a:rPr>
              <a:t>are 100% certain</a:t>
            </a:r>
            <a:br>
              <a:rPr lang="en-US" altLang="en-US" sz="2800" i="0">
                <a:solidFill>
                  <a:srgbClr val="FFFFFF"/>
                </a:solidFill>
                <a:effectLst>
                  <a:outerShdw blurRad="38100" dist="38100" dir="2700000" algn="tl">
                    <a:srgbClr val="000000"/>
                  </a:outerShdw>
                </a:effectLst>
              </a:rPr>
            </a:br>
            <a:endParaRPr lang="en-US" altLang="en-US" sz="2800" i="0">
              <a:solidFill>
                <a:srgbClr val="FFFFFF"/>
              </a:solidFill>
              <a:effectLst>
                <a:outerShdw blurRad="38100" dist="38100" dir="2700000" algn="tl">
                  <a:srgbClr val="000000"/>
                </a:outerShdw>
              </a:effectLst>
            </a:endParaRPr>
          </a:p>
          <a:p>
            <a:pPr algn="l">
              <a:buFontTx/>
              <a:buChar char="•"/>
            </a:pPr>
            <a:r>
              <a:rPr lang="en-US" altLang="en-US" sz="2800" i="0">
                <a:solidFill>
                  <a:srgbClr val="FFFFFF"/>
                </a:solidFill>
                <a:effectLst>
                  <a:outerShdw blurRad="38100" dist="38100" dir="2700000" algn="tl">
                    <a:srgbClr val="000000"/>
                  </a:outerShdw>
                </a:effectLst>
              </a:rPr>
              <a:t> The third digit 6 is estimated (uncertain)</a:t>
            </a:r>
            <a:br>
              <a:rPr lang="en-US" altLang="en-US" sz="2800" i="0">
                <a:solidFill>
                  <a:srgbClr val="FFFFFF"/>
                </a:solidFill>
                <a:effectLst>
                  <a:outerShdw blurRad="38100" dist="38100" dir="2700000" algn="tl">
                    <a:srgbClr val="000000"/>
                  </a:outerShdw>
                </a:effectLst>
              </a:rPr>
            </a:br>
            <a:endParaRPr lang="en-US" altLang="en-US" sz="2800" i="0">
              <a:solidFill>
                <a:srgbClr val="FFFFFF"/>
              </a:solidFill>
              <a:effectLst>
                <a:outerShdw blurRad="38100" dist="38100" dir="2700000" algn="tl">
                  <a:srgbClr val="000000"/>
                </a:outerShdw>
              </a:effectLst>
            </a:endParaRPr>
          </a:p>
          <a:p>
            <a:pPr algn="l">
              <a:buFontTx/>
              <a:buChar char="•"/>
            </a:pPr>
            <a:r>
              <a:rPr lang="en-US" altLang="en-US" sz="2800" i="0">
                <a:solidFill>
                  <a:srgbClr val="FFFFFF"/>
                </a:solidFill>
                <a:effectLst>
                  <a:outerShdw blurRad="38100" dist="38100" dir="2700000" algn="tl">
                    <a:srgbClr val="000000"/>
                  </a:outerShdw>
                </a:effectLst>
              </a:rPr>
              <a:t> In the reported length, all three digits (2.76 cm) are significant including the estimated one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381000"/>
            <a:ext cx="7772400" cy="12192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p>
        </p:txBody>
      </p:sp>
      <p:sp>
        <p:nvSpPr>
          <p:cNvPr id="180227" name="Rectangle 3"/>
          <p:cNvSpPr>
            <a:spLocks noGrp="1" noChangeArrowheads="1"/>
          </p:cNvSpPr>
          <p:nvPr>
            <p:ph type="body" idx="1"/>
          </p:nvPr>
        </p:nvSpPr>
        <p:spPr>
          <a:xfrm>
            <a:off x="381000" y="1600200"/>
            <a:ext cx="8382000" cy="4876800"/>
          </a:xfrm>
        </p:spPr>
        <p:txBody>
          <a:bodyPr/>
          <a:lstStyle/>
          <a:p>
            <a:pPr>
              <a:lnSpc>
                <a:spcPct val="20000"/>
              </a:lnSpc>
              <a:buFontTx/>
              <a:buNone/>
            </a:pPr>
            <a:endParaRPr lang="en-US" altLang="en-US" sz="2100" b="0"/>
          </a:p>
          <a:p>
            <a:pPr>
              <a:lnSpc>
                <a:spcPct val="120000"/>
              </a:lnSpc>
              <a:buFontTx/>
              <a:buNone/>
            </a:pPr>
            <a:r>
              <a:rPr lang="en-US" altLang="en-US" sz="3000" b="0"/>
              <a:t>. l</a:t>
            </a:r>
            <a:r>
              <a:rPr lang="en-US" altLang="en-US" sz="3000" b="0" baseline="30000"/>
              <a:t>8</a:t>
            </a:r>
            <a:r>
              <a:rPr lang="en-US" altLang="en-US" sz="3000" b="0"/>
              <a:t>. . . . I . . . . I</a:t>
            </a:r>
            <a:r>
              <a:rPr lang="en-US" altLang="en-US" sz="3000" b="0" baseline="30000"/>
              <a:t>9</a:t>
            </a:r>
            <a:r>
              <a:rPr lang="en-US" altLang="en-US" sz="3000" b="0"/>
              <a:t>. . . .I . . . . I</a:t>
            </a:r>
            <a:r>
              <a:rPr lang="en-US" altLang="en-US" sz="3000" b="0" baseline="30000"/>
              <a:t>10</a:t>
            </a:r>
            <a:r>
              <a:rPr lang="en-US" altLang="en-US" sz="3000" b="0"/>
              <a:t>. .     cm</a:t>
            </a:r>
          </a:p>
          <a:p>
            <a:pPr>
              <a:lnSpc>
                <a:spcPct val="140000"/>
              </a:lnSpc>
              <a:buFontTx/>
              <a:buNone/>
            </a:pPr>
            <a:r>
              <a:rPr lang="en-US" altLang="en-US" sz="2800">
                <a:solidFill>
                  <a:srgbClr val="FFFFFF"/>
                </a:solidFill>
                <a:effectLst>
                  <a:outerShdw blurRad="38100" dist="38100" dir="2700000" algn="tl">
                    <a:srgbClr val="000000"/>
                  </a:outerShdw>
                </a:effectLst>
              </a:rPr>
              <a:t>What is the length of the line?</a:t>
            </a:r>
          </a:p>
          <a:p>
            <a:pPr>
              <a:lnSpc>
                <a:spcPct val="120000"/>
              </a:lnSpc>
              <a:buFontTx/>
              <a:buNone/>
            </a:pPr>
            <a:r>
              <a:rPr lang="en-US" altLang="en-US" sz="2800">
                <a:solidFill>
                  <a:srgbClr val="FF9933"/>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1)   9.6 cm    	</a:t>
            </a:r>
          </a:p>
          <a:p>
            <a:pPr>
              <a:lnSpc>
                <a:spcPct val="120000"/>
              </a:lnSpc>
              <a:buFontTx/>
              <a:buNone/>
            </a:pPr>
            <a:r>
              <a:rPr lang="en-US" altLang="en-US" sz="2800">
                <a:solidFill>
                  <a:schemeClr val="accent1"/>
                </a:solidFill>
                <a:effectLst>
                  <a:outerShdw blurRad="38100" dist="38100" dir="2700000" algn="tl">
                    <a:srgbClr val="000000"/>
                  </a:outerShdw>
                </a:effectLst>
              </a:rPr>
              <a:t>	2)   9.62 cm   	</a:t>
            </a:r>
          </a:p>
          <a:p>
            <a:pPr>
              <a:lnSpc>
                <a:spcPct val="120000"/>
              </a:lnSpc>
              <a:buFontTx/>
              <a:buNone/>
            </a:pPr>
            <a:r>
              <a:rPr lang="en-US" altLang="en-US" sz="2800">
                <a:solidFill>
                  <a:schemeClr val="accent1"/>
                </a:solidFill>
                <a:effectLst>
                  <a:outerShdw blurRad="38100" dist="38100" dir="2700000" algn="tl">
                    <a:srgbClr val="000000"/>
                  </a:outerShdw>
                </a:effectLst>
              </a:rPr>
              <a:t>	3)   9.63 cm</a:t>
            </a:r>
          </a:p>
          <a:p>
            <a:pPr>
              <a:lnSpc>
                <a:spcPct val="120000"/>
              </a:lnSpc>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How does your answer compare with your neighbor’s answer? Why or why not?</a:t>
            </a:r>
          </a:p>
        </p:txBody>
      </p:sp>
      <p:sp>
        <p:nvSpPr>
          <p:cNvPr id="180228" name="Line 4"/>
          <p:cNvSpPr>
            <a:spLocks noChangeShapeType="1"/>
          </p:cNvSpPr>
          <p:nvPr/>
        </p:nvSpPr>
        <p:spPr bwMode="auto">
          <a:xfrm>
            <a:off x="457200" y="2514600"/>
            <a:ext cx="3709988" cy="0"/>
          </a:xfrm>
          <a:prstGeom prst="line">
            <a:avLst/>
          </a:prstGeom>
          <a:noFill/>
          <a:ln w="762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229" name="Line 5"/>
          <p:cNvSpPr>
            <a:spLocks noChangeShapeType="1"/>
          </p:cNvSpPr>
          <p:nvPr/>
        </p:nvSpPr>
        <p:spPr bwMode="auto">
          <a:xfrm>
            <a:off x="533400" y="24384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81000"/>
            <a:ext cx="77724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
            </a:r>
            <a:br>
              <a:rPr lang="en-US" altLang="en-US" sz="3200">
                <a:solidFill>
                  <a:srgbClr val="FF6600"/>
                </a:solidFill>
                <a:effectLst>
                  <a:outerShdw blurRad="38100" dist="38100" dir="2700000" algn="tl">
                    <a:srgbClr val="000000"/>
                  </a:outerShdw>
                </a:effectLst>
                <a:latin typeface="Comic Sans MS" panose="030F0702030302020204" pitchFamily="66" charset="0"/>
              </a:rPr>
            </a:br>
            <a:r>
              <a:rPr lang="en-US" altLang="en-US" sz="3200">
                <a:solidFill>
                  <a:srgbClr val="FF6600"/>
                </a:solidFill>
                <a:effectLst>
                  <a:outerShdw blurRad="38100" dist="38100" dir="2700000" algn="tl">
                    <a:srgbClr val="000000"/>
                  </a:outerShdw>
                </a:effectLst>
                <a:latin typeface="Comic Sans MS" panose="030F0702030302020204" pitchFamily="66" charset="0"/>
              </a:rPr>
              <a:t>Zero as a Measured Number</a:t>
            </a:r>
            <a:br>
              <a:rPr lang="en-US" altLang="en-US" sz="3200">
                <a:solidFill>
                  <a:srgbClr val="FF6600"/>
                </a:solidFill>
                <a:effectLst>
                  <a:outerShdw blurRad="38100" dist="38100" dir="2700000" algn="tl">
                    <a:srgbClr val="000000"/>
                  </a:outerShdw>
                </a:effectLst>
                <a:latin typeface="Comic Sans MS" panose="030F0702030302020204" pitchFamily="66" charset="0"/>
              </a:rPr>
            </a:br>
            <a:endParaRPr lang="en-US" altLang="en-US" sz="2800">
              <a:solidFill>
                <a:srgbClr val="FF6600"/>
              </a:solidFill>
              <a:effectLst>
                <a:outerShdw blurRad="38100" dist="38100" dir="2700000" algn="tl">
                  <a:srgbClr val="000000"/>
                </a:outerShdw>
              </a:effectLst>
              <a:latin typeface="Comic Sans MS" panose="030F0702030302020204" pitchFamily="66" charset="0"/>
            </a:endParaRPr>
          </a:p>
        </p:txBody>
      </p:sp>
      <p:sp>
        <p:nvSpPr>
          <p:cNvPr id="184323" name="Rectangle 3"/>
          <p:cNvSpPr>
            <a:spLocks noGrp="1" noChangeArrowheads="1"/>
          </p:cNvSpPr>
          <p:nvPr>
            <p:ph type="body" idx="1"/>
          </p:nvPr>
        </p:nvSpPr>
        <p:spPr>
          <a:xfrm>
            <a:off x="304800" y="1752600"/>
            <a:ext cx="8458200" cy="4724400"/>
          </a:xfrm>
        </p:spPr>
        <p:txBody>
          <a:bodyPr/>
          <a:lstStyle/>
          <a:p>
            <a:pPr>
              <a:lnSpc>
                <a:spcPct val="60000"/>
              </a:lnSpc>
              <a:buFontTx/>
              <a:buNone/>
            </a:pPr>
            <a:endParaRPr lang="en-US" altLang="en-US" sz="2600" b="0"/>
          </a:p>
          <a:p>
            <a:pPr>
              <a:lnSpc>
                <a:spcPct val="60000"/>
              </a:lnSpc>
              <a:buFontTx/>
              <a:buNone/>
            </a:pPr>
            <a:r>
              <a:rPr lang="en-US" altLang="en-US" sz="3000" b="0"/>
              <a:t>. l</a:t>
            </a:r>
            <a:r>
              <a:rPr lang="en-US" altLang="en-US" sz="3000" b="0" baseline="30000"/>
              <a:t>3</a:t>
            </a:r>
            <a:r>
              <a:rPr lang="en-US" altLang="en-US" sz="3000" b="0"/>
              <a:t>. . . . I . . . . I</a:t>
            </a:r>
            <a:r>
              <a:rPr lang="en-US" altLang="en-US" sz="3000" b="0" baseline="30000"/>
              <a:t>4</a:t>
            </a:r>
            <a:r>
              <a:rPr lang="en-US" altLang="en-US" sz="3000" b="0"/>
              <a:t> . . . . I . . . . I</a:t>
            </a:r>
            <a:r>
              <a:rPr lang="en-US" altLang="en-US" sz="3000" b="0" baseline="30000"/>
              <a:t>5</a:t>
            </a:r>
            <a:r>
              <a:rPr lang="en-US" altLang="en-US" sz="3000" b="0"/>
              <a:t>. .     cm</a:t>
            </a:r>
            <a:endParaRPr lang="en-US" altLang="en-US" sz="3000" b="0">
              <a:solidFill>
                <a:schemeClr val="accent1"/>
              </a:solidFill>
            </a:endParaRPr>
          </a:p>
          <a:p>
            <a:pPr>
              <a:lnSpc>
                <a:spcPct val="50000"/>
              </a:lnSpc>
              <a:buFontTx/>
              <a:buNone/>
            </a:pPr>
            <a:endParaRPr lang="en-US" altLang="en-US" sz="2100" b="0">
              <a:solidFill>
                <a:schemeClr val="accent1"/>
              </a:solidFill>
            </a:endParaRPr>
          </a:p>
          <a:p>
            <a:pPr>
              <a:buFontTx/>
              <a:buNone/>
            </a:pPr>
            <a:r>
              <a:rPr lang="en-US" altLang="en-US" sz="2800">
                <a:solidFill>
                  <a:srgbClr val="FFFFFF"/>
                </a:solidFill>
                <a:effectLst>
                  <a:outerShdw blurRad="38100" dist="38100" dir="2700000" algn="tl">
                    <a:srgbClr val="000000"/>
                  </a:outerShdw>
                </a:effectLst>
              </a:rPr>
              <a:t>What is the length of the line?</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First digit</a:t>
            </a:r>
            <a:r>
              <a:rPr lang="en-US" altLang="en-US" sz="2800">
                <a:effectLst>
                  <a:outerShdw blurRad="38100" dist="38100" dir="2700000" algn="tl">
                    <a:srgbClr val="FFFFFF"/>
                  </a:outerShdw>
                </a:effectLst>
              </a:rPr>
              <a:t>  		</a:t>
            </a:r>
            <a:r>
              <a:rPr lang="en-US" altLang="en-US" sz="2800">
                <a:solidFill>
                  <a:srgbClr val="FF9933"/>
                </a:solidFill>
                <a:effectLst>
                  <a:outerShdw blurRad="38100" dist="38100" dir="2700000" algn="tl">
                    <a:srgbClr val="000000"/>
                  </a:outerShdw>
                </a:effectLst>
              </a:rPr>
              <a:t>  		</a:t>
            </a:r>
            <a:r>
              <a:rPr lang="en-US" altLang="en-US" sz="2800">
                <a:solidFill>
                  <a:schemeClr val="accent2"/>
                </a:solidFill>
                <a:effectLst>
                  <a:outerShdw blurRad="38100" dist="38100" dir="2700000" algn="tl">
                    <a:srgbClr val="000000"/>
                  </a:outerShdw>
                </a:effectLst>
              </a:rPr>
              <a:t>5.?? cm</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Second digit</a:t>
            </a:r>
            <a:r>
              <a:rPr lang="en-US" altLang="en-US" sz="2800">
                <a:effectLst>
                  <a:outerShdw blurRad="38100" dist="38100" dir="2700000" algn="tl">
                    <a:srgbClr val="FFFFFF"/>
                  </a:outerShdw>
                </a:effectLst>
              </a:rPr>
              <a:t> 		</a:t>
            </a:r>
            <a:r>
              <a:rPr lang="en-US" altLang="en-US" sz="2800">
                <a:solidFill>
                  <a:srgbClr val="FF9933"/>
                </a:solidFill>
                <a:effectLst>
                  <a:outerShdw blurRad="38100" dist="38100" dir="2700000" algn="tl">
                    <a:srgbClr val="000000"/>
                  </a:outerShdw>
                </a:effectLst>
              </a:rPr>
              <a:t>		</a:t>
            </a:r>
            <a:r>
              <a:rPr lang="en-US" altLang="en-US" sz="2800">
                <a:solidFill>
                  <a:srgbClr val="FFFFFF"/>
                </a:solidFill>
                <a:effectLst>
                  <a:outerShdw blurRad="38100" dist="38100" dir="2700000" algn="tl">
                    <a:srgbClr val="000000"/>
                  </a:outerShdw>
                </a:effectLst>
              </a:rPr>
              <a:t>5</a:t>
            </a:r>
            <a:r>
              <a:rPr lang="en-US" altLang="en-US" sz="2800">
                <a:solidFill>
                  <a:schemeClr val="accent2"/>
                </a:solidFill>
                <a:effectLst>
                  <a:outerShdw blurRad="38100" dist="38100" dir="2700000" algn="tl">
                    <a:srgbClr val="000000"/>
                  </a:outerShdw>
                </a:effectLst>
              </a:rPr>
              <a:t>.0? cm</a:t>
            </a: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Last (estimated) digit is</a:t>
            </a: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5.0</a:t>
            </a:r>
            <a:r>
              <a:rPr lang="en-US" altLang="en-US" sz="2800">
                <a:solidFill>
                  <a:schemeClr val="accent1"/>
                </a:solidFill>
                <a:effectLst>
                  <a:outerShdw blurRad="38100" dist="38100" dir="2700000" algn="tl">
                    <a:srgbClr val="000000"/>
                  </a:outerShdw>
                </a:effectLst>
              </a:rPr>
              <a:t>0 cm</a:t>
            </a:r>
          </a:p>
          <a:p>
            <a:pPr>
              <a:buFontTx/>
              <a:buNone/>
            </a:pPr>
            <a:r>
              <a:rPr lang="en-US" altLang="en-US" sz="2800">
                <a:solidFill>
                  <a:schemeClr val="accent2"/>
                </a:solidFill>
                <a:effectLst>
                  <a:outerShdw blurRad="38100" dist="38100" dir="2700000" algn="tl">
                    <a:srgbClr val="000000"/>
                  </a:outerShdw>
                </a:effectLst>
              </a:rPr>
              <a:t>   </a:t>
            </a:r>
          </a:p>
        </p:txBody>
      </p:sp>
      <p:sp>
        <p:nvSpPr>
          <p:cNvPr id="184324" name="Line 4"/>
          <p:cNvSpPr>
            <a:spLocks noChangeShapeType="1"/>
          </p:cNvSpPr>
          <p:nvPr/>
        </p:nvSpPr>
        <p:spPr bwMode="auto">
          <a:xfrm flipV="1">
            <a:off x="381000" y="2514600"/>
            <a:ext cx="8305800" cy="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25" name="Line 5"/>
          <p:cNvSpPr>
            <a:spLocks noChangeShapeType="1"/>
          </p:cNvSpPr>
          <p:nvPr/>
        </p:nvSpPr>
        <p:spPr bwMode="auto">
          <a:xfrm>
            <a:off x="527050" y="2590800"/>
            <a:ext cx="4502150" cy="0"/>
          </a:xfrm>
          <a:prstGeom prst="line">
            <a:avLst/>
          </a:prstGeom>
          <a:noFill/>
          <a:ln w="762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304800"/>
            <a:ext cx="7162800" cy="1143000"/>
          </a:xfrm>
        </p:spPr>
        <p:txBody>
          <a:bodyPr/>
          <a:lstStyle/>
          <a:p>
            <a:r>
              <a:rPr lang="en-US" altLang="en-US" sz="4800">
                <a:solidFill>
                  <a:srgbClr val="FF9933"/>
                </a:solidFill>
                <a:latin typeface="Comic Sans MS" panose="030F0702030302020204" pitchFamily="66" charset="0"/>
              </a:rPr>
              <a:t>2. Inorganic Chemistry</a:t>
            </a:r>
          </a:p>
        </p:txBody>
      </p:sp>
      <p:sp>
        <p:nvSpPr>
          <p:cNvPr id="80899" name="Rectangle 3"/>
          <p:cNvSpPr>
            <a:spLocks noGrp="1" noChangeArrowheads="1"/>
          </p:cNvSpPr>
          <p:nvPr>
            <p:ph type="body" idx="1"/>
          </p:nvPr>
        </p:nvSpPr>
        <p:spPr>
          <a:xfrm>
            <a:off x="228600" y="1676400"/>
            <a:ext cx="3962400" cy="4800600"/>
          </a:xfrm>
        </p:spPr>
        <p:txBody>
          <a:bodyPr/>
          <a:lstStyle/>
          <a:p>
            <a:r>
              <a:rPr lang="en-US" altLang="en-US" sz="2800">
                <a:solidFill>
                  <a:srgbClr val="99FF99"/>
                </a:solidFill>
                <a:effectLst>
                  <a:outerShdw blurRad="38100" dist="38100" dir="2700000" algn="tl">
                    <a:srgbClr val="000000"/>
                  </a:outerShdw>
                </a:effectLst>
              </a:rPr>
              <a:t>Inorganic is the study of matter that does NOT contain carbon</a:t>
            </a:r>
          </a:p>
          <a:p>
            <a:r>
              <a:rPr lang="en-US" altLang="en-US" sz="2800">
                <a:solidFill>
                  <a:srgbClr val="99FF99"/>
                </a:solidFill>
                <a:effectLst>
                  <a:outerShdw blurRad="38100" dist="38100" dir="2700000" algn="tl">
                    <a:srgbClr val="000000"/>
                  </a:outerShdw>
                </a:effectLst>
              </a:rPr>
              <a:t>Inorganic chemists study the structure, function, synthesis, and identity of non-carbon compounds</a:t>
            </a:r>
          </a:p>
          <a:p>
            <a:r>
              <a:rPr lang="en-US" altLang="en-US" sz="2800">
                <a:solidFill>
                  <a:srgbClr val="99FF99"/>
                </a:solidFill>
                <a:effectLst>
                  <a:outerShdw blurRad="38100" dist="38100" dir="2700000" algn="tl">
                    <a:srgbClr val="000000"/>
                  </a:outerShdw>
                </a:effectLst>
              </a:rPr>
              <a:t>Polymers, Metallurgy</a:t>
            </a:r>
          </a:p>
        </p:txBody>
      </p:sp>
      <p:pic>
        <p:nvPicPr>
          <p:cNvPr id="80900" name="Picture 4" descr="inorg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men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410200" cy="3492500"/>
          </a:xfrm>
          <a:prstGeom prst="rect">
            <a:avLst/>
          </a:prstGeom>
          <a:noFill/>
          <a:extLst>
            <a:ext uri="{909E8E84-426E-40DD-AFC4-6F175D3DCCD1}">
              <a14:hiddenFill xmlns:a14="http://schemas.microsoft.com/office/drawing/2010/main">
                <a:solidFill>
                  <a:srgbClr val="FFFFFF"/>
                </a:solidFill>
              </a14:hiddenFill>
            </a:ext>
          </a:extLst>
        </p:spPr>
      </p:pic>
      <p:sp>
        <p:nvSpPr>
          <p:cNvPr id="276483" name="Text Box 3"/>
          <p:cNvSpPr txBox="1">
            <a:spLocks noChangeArrowheads="1"/>
          </p:cNvSpPr>
          <p:nvPr/>
        </p:nvSpPr>
        <p:spPr bwMode="auto">
          <a:xfrm>
            <a:off x="685800" y="381000"/>
            <a:ext cx="7924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FFFFFF"/>
                </a:solidFill>
                <a:effectLst>
                  <a:outerShdw blurRad="38100" dist="38100" dir="2700000" algn="tl">
                    <a:srgbClr val="000000"/>
                  </a:outerShdw>
                </a:effectLst>
              </a:rPr>
              <a:t>Always estimate ONE place past the smallest mark!</a:t>
            </a:r>
          </a:p>
        </p:txBody>
      </p:sp>
      <p:pic>
        <p:nvPicPr>
          <p:cNvPr id="276484" name="Picture 4" descr="00230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066800" y="0"/>
            <a:ext cx="7162800" cy="1143000"/>
          </a:xfrm>
        </p:spPr>
        <p:txBody>
          <a:bodyPr/>
          <a:lstStyle/>
          <a:p>
            <a:r>
              <a:rPr lang="en-US" altLang="en-US" sz="4400">
                <a:solidFill>
                  <a:srgbClr val="FFFFFF"/>
                </a:solidFill>
                <a:effectLst>
                  <a:outerShdw blurRad="38100" dist="38100" dir="2700000" algn="tl">
                    <a:srgbClr val="000000"/>
                  </a:outerShdw>
                </a:effectLst>
                <a:latin typeface="Comic Sans MS" panose="030F0702030302020204" pitchFamily="66" charset="0"/>
              </a:rPr>
              <a:t>What is Density???</a:t>
            </a:r>
          </a:p>
        </p:txBody>
      </p:sp>
      <p:pic>
        <p:nvPicPr>
          <p:cNvPr id="272391" name="5th grader density-1.wmv">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685800" y="971550"/>
            <a:ext cx="7696200" cy="57721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2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72391"/>
                                        </p:tgtEl>
                                      </p:cBhvr>
                                    </p:cmd>
                                  </p:childTnLst>
                                </p:cTn>
                              </p:par>
                            </p:childTnLst>
                          </p:cTn>
                        </p:par>
                      </p:childTnLst>
                    </p:cTn>
                  </p:par>
                </p:childTnLst>
              </p:cTn>
              <p:nextCondLst>
                <p:cond evt="onClick" delay="0">
                  <p:tgtEl>
                    <p:spTgt spid="272391"/>
                  </p:tgtEl>
                </p:cond>
              </p:nextCondLst>
            </p:seq>
            <p:video>
              <p:cMediaNode>
                <p:cTn id="7" fill="hold" display="0">
                  <p:stCondLst>
                    <p:cond delay="indefinite"/>
                  </p:stCondLst>
                  <p:endCondLst>
                    <p:cond evt="onNext" delay="0">
                      <p:tgtEl>
                        <p:sldTgt/>
                      </p:tgtEl>
                    </p:cond>
                    <p:cond evt="onPrev" delay="0">
                      <p:tgtEl>
                        <p:sldTgt/>
                      </p:tgtEl>
                    </p:cond>
                  </p:endCondLst>
                </p:cTn>
                <p:tgtEl>
                  <p:spTgt spid="272391"/>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pPr algn="l"/>
            <a:r>
              <a:rPr lang="en-US" altLang="en-US" sz="5400">
                <a:solidFill>
                  <a:srgbClr val="FFFF00"/>
                </a:solidFill>
                <a:effectLst>
                  <a:outerShdw blurRad="38100" dist="38100" dir="2700000" algn="tl">
                    <a:srgbClr val="000000"/>
                  </a:outerShdw>
                </a:effectLst>
                <a:latin typeface="Comic Sans MS" panose="030F0702030302020204" pitchFamily="66" charset="0"/>
              </a:rPr>
              <a:t>DENSITY</a:t>
            </a:r>
            <a:r>
              <a:rPr lang="en-US" altLang="en-US" sz="4000">
                <a:solidFill>
                  <a:srgbClr val="EF9100"/>
                </a:solidFill>
                <a:effectLst>
                  <a:outerShdw blurRad="38100" dist="38100" dir="2700000" algn="tl">
                    <a:srgbClr val="000000"/>
                  </a:outerShdw>
                </a:effectLst>
              </a:rPr>
              <a:t> - an important and useful physical property</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4495800" cy="825500"/>
          </a:xfrm>
          <a:prstGeom prst="rect">
            <a:avLst/>
          </a:prstGeom>
          <a:solidFill>
            <a:srgbClr val="FCFEB9"/>
          </a:solidFill>
          <a:ln w="3175">
            <a:solidFill>
              <a:schemeClr val="tx1"/>
            </a:solidFill>
            <a:miter lim="800000"/>
            <a:headEnd/>
            <a:tailEnd/>
          </a:ln>
          <a:effectLst>
            <a:outerShdw dist="107763" dir="2700000" algn="ctr" rotWithShape="0">
              <a:schemeClr val="bg2"/>
            </a:outerShdw>
          </a:effectLst>
        </p:spPr>
      </p:pic>
      <p:grpSp>
        <p:nvGrpSpPr>
          <p:cNvPr id="29705" name="Group 9"/>
          <p:cNvGrpSpPr>
            <a:grpSpLocks/>
          </p:cNvGrpSpPr>
          <p:nvPr/>
        </p:nvGrpSpPr>
        <p:grpSpPr bwMode="auto">
          <a:xfrm>
            <a:off x="976313" y="3940175"/>
            <a:ext cx="1951037" cy="1425575"/>
            <a:chOff x="615" y="2482"/>
            <a:chExt cx="1229" cy="898"/>
          </a:xfrm>
        </p:grpSpPr>
        <p:pic>
          <p:nvPicPr>
            <p:cNvPr id="2970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 y="2516"/>
              <a:ext cx="1200" cy="864"/>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29704" name="Rectangle 8"/>
            <p:cNvSpPr>
              <a:spLocks noChangeArrowheads="1"/>
            </p:cNvSpPr>
            <p:nvPr/>
          </p:nvSpPr>
          <p:spPr bwMode="auto">
            <a:xfrm>
              <a:off x="615" y="2482"/>
              <a:ext cx="67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800" i="0"/>
                <a:t>Mercury</a:t>
              </a:r>
            </a:p>
          </p:txBody>
        </p:sp>
      </p:grpSp>
      <p:sp>
        <p:nvSpPr>
          <p:cNvPr id="29706" name="Rectangle 10"/>
          <p:cNvSpPr>
            <a:spLocks noChangeArrowheads="1"/>
          </p:cNvSpPr>
          <p:nvPr/>
        </p:nvSpPr>
        <p:spPr bwMode="auto">
          <a:xfrm>
            <a:off x="1052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13.6 g/cm</a:t>
            </a:r>
            <a:r>
              <a:rPr lang="en-US" altLang="en-US" sz="2800" i="0" baseline="30000">
                <a:effectLst>
                  <a:outerShdw blurRad="38100" dist="38100" dir="2700000" algn="tl">
                    <a:srgbClr val="FFFFFF"/>
                  </a:outerShdw>
                </a:effectLst>
              </a:rPr>
              <a:t>3</a:t>
            </a:r>
          </a:p>
        </p:txBody>
      </p:sp>
      <p:sp>
        <p:nvSpPr>
          <p:cNvPr id="29707" name="Rectangle 11"/>
          <p:cNvSpPr>
            <a:spLocks noChangeArrowheads="1"/>
          </p:cNvSpPr>
          <p:nvPr/>
        </p:nvSpPr>
        <p:spPr bwMode="auto">
          <a:xfrm>
            <a:off x="3338513" y="5654675"/>
            <a:ext cx="193833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21.5 g/cm</a:t>
            </a:r>
            <a:r>
              <a:rPr lang="en-US" altLang="en-US" sz="2800" i="0" baseline="30000">
                <a:effectLst>
                  <a:outerShdw blurRad="38100" dist="38100" dir="2700000" algn="tl">
                    <a:srgbClr val="FFFFFF"/>
                  </a:outerShdw>
                </a:effectLst>
              </a:rPr>
              <a:t>3</a:t>
            </a:r>
          </a:p>
        </p:txBody>
      </p:sp>
      <p:grpSp>
        <p:nvGrpSpPr>
          <p:cNvPr id="29715" name="Group 19"/>
          <p:cNvGrpSpPr>
            <a:grpSpLocks/>
          </p:cNvGrpSpPr>
          <p:nvPr/>
        </p:nvGrpSpPr>
        <p:grpSpPr bwMode="auto">
          <a:xfrm>
            <a:off x="6005513" y="2635250"/>
            <a:ext cx="2154237" cy="2882900"/>
            <a:chOff x="3783" y="1660"/>
            <a:chExt cx="1357" cy="1816"/>
          </a:xfrm>
        </p:grpSpPr>
        <p:pic>
          <p:nvPicPr>
            <p:cNvPr id="29708"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 y="1660"/>
              <a:ext cx="1176" cy="1816"/>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
          <p:nvSpPr>
            <p:cNvPr id="29709" name="Rectangle 13"/>
            <p:cNvSpPr>
              <a:spLocks noChangeArrowheads="1"/>
            </p:cNvSpPr>
            <p:nvPr/>
          </p:nvSpPr>
          <p:spPr bwMode="auto">
            <a:xfrm>
              <a:off x="3783" y="2818"/>
              <a:ext cx="818"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1800" i="0"/>
                <a:t>Aluminum</a:t>
              </a:r>
            </a:p>
          </p:txBody>
        </p:sp>
      </p:grpSp>
      <p:sp>
        <p:nvSpPr>
          <p:cNvPr id="29710" name="Rectangle 14"/>
          <p:cNvSpPr>
            <a:spLocks noChangeArrowheads="1"/>
          </p:cNvSpPr>
          <p:nvPr/>
        </p:nvSpPr>
        <p:spPr bwMode="auto">
          <a:xfrm>
            <a:off x="6386513" y="5654675"/>
            <a:ext cx="17399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2.7 g/cm</a:t>
            </a:r>
            <a:r>
              <a:rPr lang="en-US" altLang="en-US" sz="2800" i="0" baseline="30000">
                <a:effectLst>
                  <a:outerShdw blurRad="38100" dist="38100" dir="2700000" algn="tl">
                    <a:srgbClr val="FFFFFF"/>
                  </a:outerShdw>
                </a:effectLst>
              </a:rPr>
              <a:t>3</a:t>
            </a:r>
          </a:p>
        </p:txBody>
      </p:sp>
      <p:grpSp>
        <p:nvGrpSpPr>
          <p:cNvPr id="29714" name="Group 18"/>
          <p:cNvGrpSpPr>
            <a:grpSpLocks/>
          </p:cNvGrpSpPr>
          <p:nvPr/>
        </p:nvGrpSpPr>
        <p:grpSpPr bwMode="auto">
          <a:xfrm>
            <a:off x="3175000" y="3657600"/>
            <a:ext cx="2794000" cy="1841500"/>
            <a:chOff x="2000" y="2304"/>
            <a:chExt cx="1760" cy="1160"/>
          </a:xfrm>
        </p:grpSpPr>
        <p:pic>
          <p:nvPicPr>
            <p:cNvPr id="2971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 y="2304"/>
              <a:ext cx="1760" cy="1160"/>
            </a:xfrm>
            <a:prstGeom prst="rect">
              <a:avLst/>
            </a:prstGeom>
            <a:noFill/>
            <a:ln w="12700">
              <a:solidFill>
                <a:schemeClr val="tx2"/>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29713" name="Text Box 17"/>
            <p:cNvSpPr txBox="1">
              <a:spLocks noChangeArrowheads="1"/>
            </p:cNvSpPr>
            <p:nvPr/>
          </p:nvSpPr>
          <p:spPr bwMode="auto">
            <a:xfrm>
              <a:off x="2156" y="2400"/>
              <a:ext cx="724"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0"/>
                <a:t>Platinum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dissolve">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animEffect transition="in" filter="dissolve">
                                      <p:cBhvr>
                                        <p:cTn id="17" dur="500"/>
                                        <p:tgtEl>
                                          <p:spTgt spid="297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714"/>
                                        </p:tgtEl>
                                        <p:attrNameLst>
                                          <p:attrName>style.visibility</p:attrName>
                                        </p:attrNameLst>
                                      </p:cBhvr>
                                      <p:to>
                                        <p:strVal val="visible"/>
                                      </p:to>
                                    </p:set>
                                    <p:animEffect transition="in" filter="dissolve">
                                      <p:cBhvr>
                                        <p:cTn id="22" dur="500"/>
                                        <p:tgtEl>
                                          <p:spTgt spid="297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7"/>
                                        </p:tgtEl>
                                        <p:attrNameLst>
                                          <p:attrName>style.visibility</p:attrName>
                                        </p:attrNameLst>
                                      </p:cBhvr>
                                      <p:to>
                                        <p:strVal val="visible"/>
                                      </p:to>
                                    </p:set>
                                    <p:animEffect transition="in" filter="dissolve">
                                      <p:cBhvr>
                                        <p:cTn id="27" dur="500"/>
                                        <p:tgtEl>
                                          <p:spTgt spid="297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500"/>
                                        <p:tgtEl>
                                          <p:spTgt spid="297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710"/>
                                        </p:tgtEl>
                                        <p:attrNameLst>
                                          <p:attrName>style.visibility</p:attrName>
                                        </p:attrNameLst>
                                      </p:cBhvr>
                                      <p:to>
                                        <p:strVal val="visible"/>
                                      </p:to>
                                    </p:set>
                                    <p:animEffect transition="in" filter="dissolve">
                                      <p:cBhvr>
                                        <p:cTn id="37" dur="500"/>
                                        <p:tgtEl>
                                          <p:spTgt spid="29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utoUpdateAnimBg="0"/>
      <p:bldP spid="29707" grpId="0" autoUpdateAnimBg="0"/>
      <p:bldP spid="2971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048000"/>
            <a:ext cx="3784600" cy="2768600"/>
          </a:xfrm>
          <a:prstGeom prst="rect">
            <a:avLst/>
          </a:prstGeom>
          <a:solidFill>
            <a:schemeClr val="bg1"/>
          </a:solidFill>
          <a:ln w="12700">
            <a:solidFill>
              <a:schemeClr val="tx1"/>
            </a:solidFill>
            <a:miter lim="800000"/>
            <a:headEnd/>
            <a:tailEnd/>
          </a:ln>
          <a:effectLst>
            <a:outerShdw dist="53882" dir="2700000" algn="ctr" rotWithShape="0">
              <a:schemeClr val="bg2"/>
            </a:outerShdw>
          </a:effectLst>
        </p:spPr>
      </p:pic>
      <p:sp>
        <p:nvSpPr>
          <p:cNvPr id="31747" name="Rectangle 3"/>
          <p:cNvSpPr>
            <a:spLocks noGrp="1" noChangeArrowheads="1"/>
          </p:cNvSpPr>
          <p:nvPr>
            <p:ph type="body" idx="1"/>
          </p:nvPr>
        </p:nvSpPr>
        <p:spPr>
          <a:xfrm>
            <a:off x="838200" y="914400"/>
            <a:ext cx="7162800" cy="1981200"/>
          </a:xfrm>
          <a:noFill/>
          <a:ln/>
        </p:spPr>
        <p:txBody>
          <a:bodyPr/>
          <a:lstStyle/>
          <a:p>
            <a:pPr>
              <a:buFontTx/>
              <a:buNone/>
            </a:pPr>
            <a:r>
              <a:rPr lang="en-US" altLang="en-US" sz="3200">
                <a:solidFill>
                  <a:srgbClr val="FFFF00"/>
                </a:solidFill>
                <a:effectLst>
                  <a:outerShdw blurRad="38100" dist="38100" dir="2700000" algn="tl">
                    <a:srgbClr val="000000"/>
                  </a:outerShdw>
                </a:effectLst>
                <a:latin typeface="Comic Sans MS" panose="030F0702030302020204" pitchFamily="66" charset="0"/>
              </a:rPr>
              <a:t>Problem</a:t>
            </a:r>
            <a:r>
              <a:rPr lang="en-US" altLang="en-US" sz="2800">
                <a:effectLst>
                  <a:outerShdw blurRad="38100" dist="38100" dir="2700000" algn="tl">
                    <a:srgbClr val="FFFFFF"/>
                  </a:outerShdw>
                </a:effectLst>
              </a:rPr>
              <a:t>  </a:t>
            </a:r>
            <a:r>
              <a:rPr lang="en-US" altLang="en-US" sz="2800">
                <a:solidFill>
                  <a:srgbClr val="D9E2FF"/>
                </a:solidFill>
                <a:effectLst>
                  <a:outerShdw blurRad="38100" dist="38100" dir="2700000" algn="tl">
                    <a:srgbClr val="000000"/>
                  </a:outerShdw>
                </a:effectLst>
              </a:rPr>
              <a:t>A piece of copper has a mass of 57.54 g.  It is 9.36 cm long, 7.23 cm wide, and 0.95 mm thick.  Calculate density (g/cm</a:t>
            </a:r>
            <a:r>
              <a:rPr lang="en-US" altLang="en-US" sz="2800" baseline="30000">
                <a:solidFill>
                  <a:srgbClr val="D9E2FF"/>
                </a:solidFill>
                <a:effectLst>
                  <a:outerShdw blurRad="38100" dist="38100" dir="2700000" algn="tl">
                    <a:srgbClr val="000000"/>
                  </a:outerShdw>
                </a:effectLst>
              </a:rPr>
              <a:t>3</a:t>
            </a:r>
            <a:r>
              <a:rPr lang="en-US" altLang="en-US" sz="2800">
                <a:solidFill>
                  <a:srgbClr val="D9E2FF"/>
                </a:solidFill>
                <a:effectLst>
                  <a:outerShdw blurRad="38100" dist="38100" dir="2700000" algn="tl">
                    <a:srgbClr val="000000"/>
                  </a:outerShdw>
                </a:effectLst>
              </a:rPr>
              <a:t>).</a:t>
            </a:r>
          </a:p>
        </p:txBody>
      </p:sp>
      <p:pic>
        <p:nvPicPr>
          <p:cNvPr id="317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32100"/>
            <a:ext cx="5715000" cy="1308100"/>
          </a:xfrm>
          <a:prstGeom prst="rect">
            <a:avLst/>
          </a:prstGeom>
          <a:solidFill>
            <a:srgbClr val="FCFEB9"/>
          </a:solidFill>
          <a:ln w="6350">
            <a:solidFill>
              <a:schemeClr val="tx1"/>
            </a:solidFill>
            <a:miter lim="800000"/>
            <a:headEnd/>
            <a:tailEnd/>
          </a:ln>
          <a:effectLst>
            <a:outerShdw dist="53882" dir="2700000" algn="ctr" rotWithShape="0">
              <a:schemeClr val="bg2"/>
            </a:outerShdw>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838200" y="304800"/>
            <a:ext cx="7467600" cy="5486400"/>
          </a:xfrm>
          <a:solidFill>
            <a:srgbClr val="FFFFFF"/>
          </a:solidFill>
          <a:ln/>
        </p:spPr>
        <p:txBody>
          <a:bodyPr/>
          <a:lstStyle/>
          <a:p>
            <a:pPr>
              <a:buFontTx/>
              <a:buNone/>
            </a:pPr>
            <a:r>
              <a:rPr lang="en-US" altLang="en-US" sz="3200">
                <a:solidFill>
                  <a:schemeClr val="hlink"/>
                </a:solidFill>
                <a:effectLst>
                  <a:outerShdw blurRad="38100" dist="38100" dir="2700000" algn="tl">
                    <a:srgbClr val="C0C0C0"/>
                  </a:outerShdw>
                </a:effectLst>
                <a:latin typeface="Comic Sans MS" panose="030F0702030302020204" pitchFamily="66" charset="0"/>
              </a:rPr>
              <a:t>Strategy</a:t>
            </a:r>
            <a:endParaRPr lang="en-US" altLang="en-US">
              <a:effectLst>
                <a:outerShdw blurRad="38100" dist="38100" dir="2700000" algn="tl">
                  <a:srgbClr val="C0C0C0"/>
                </a:outerShdw>
              </a:effectLst>
            </a:endParaRPr>
          </a:p>
          <a:p>
            <a:pPr>
              <a:buFontTx/>
              <a:buNone/>
            </a:pPr>
            <a:r>
              <a:rPr lang="en-US" altLang="en-US">
                <a:solidFill>
                  <a:srgbClr val="00279F"/>
                </a:solidFill>
                <a:effectLst>
                  <a:outerShdw blurRad="38100" dist="38100" dir="2700000" algn="tl">
                    <a:srgbClr val="C0C0C0"/>
                  </a:outerShdw>
                </a:effectLst>
              </a:rPr>
              <a:t>1.   Get dimensions in common units.</a:t>
            </a:r>
          </a:p>
          <a:p>
            <a:pPr>
              <a:buFontTx/>
              <a:buNone/>
            </a:pPr>
            <a:endParaRPr lang="en-US" altLang="en-US">
              <a:effectLst>
                <a:outerShdw blurRad="38100" dist="38100" dir="2700000" algn="tl">
                  <a:srgbClr val="C0C0C0"/>
                </a:outerShdw>
              </a:effectLst>
            </a:endParaRPr>
          </a:p>
          <a:p>
            <a:pPr>
              <a:buFontTx/>
              <a:buNone/>
            </a:pPr>
            <a:endParaRPr lang="en-US" altLang="en-US">
              <a:effectLst>
                <a:outerShdw blurRad="38100" dist="38100" dir="2700000" algn="tl">
                  <a:srgbClr val="C0C0C0"/>
                </a:outerShdw>
              </a:effectLst>
            </a:endParaRPr>
          </a:p>
          <a:p>
            <a:pPr>
              <a:buFontTx/>
              <a:buNone/>
            </a:pPr>
            <a:r>
              <a:rPr lang="en-US" altLang="en-US">
                <a:solidFill>
                  <a:srgbClr val="003E00"/>
                </a:solidFill>
                <a:effectLst>
                  <a:outerShdw blurRad="38100" dist="38100" dir="2700000" algn="tl">
                    <a:srgbClr val="C0C0C0"/>
                  </a:outerShdw>
                </a:effectLst>
              </a:rPr>
              <a:t>2.	   Calculate volume in cubic centimeters.</a:t>
            </a:r>
          </a:p>
          <a:p>
            <a:pPr>
              <a:buFontTx/>
              <a:buNone/>
            </a:pPr>
            <a:r>
              <a:rPr lang="en-US" altLang="en-US">
                <a:effectLst>
                  <a:outerShdw blurRad="38100" dist="38100" dir="2700000" algn="tl">
                    <a:srgbClr val="C0C0C0"/>
                  </a:outerShdw>
                </a:effectLst>
              </a:rPr>
              <a:t> </a:t>
            </a:r>
            <a:endParaRPr lang="en-US" altLang="en-US" sz="2800">
              <a:effectLst>
                <a:outerShdw blurRad="38100" dist="38100" dir="2700000" algn="tl">
                  <a:srgbClr val="C0C0C0"/>
                </a:outerShdw>
              </a:effectLst>
            </a:endParaRPr>
          </a:p>
          <a:p>
            <a:pPr>
              <a:buFontTx/>
              <a:buNone/>
            </a:pPr>
            <a:endParaRPr lang="en-US" altLang="en-US">
              <a:effectLst>
                <a:outerShdw blurRad="38100" dist="38100" dir="2700000" algn="tl">
                  <a:srgbClr val="C0C0C0"/>
                </a:outerShdw>
              </a:effectLst>
            </a:endParaRPr>
          </a:p>
          <a:p>
            <a:pPr>
              <a:buFontTx/>
              <a:buNone/>
            </a:pPr>
            <a:r>
              <a:rPr lang="en-US" altLang="en-US">
                <a:solidFill>
                  <a:schemeClr val="hlink"/>
                </a:solidFill>
                <a:effectLst>
                  <a:outerShdw blurRad="38100" dist="38100" dir="2700000" algn="tl">
                    <a:srgbClr val="C0C0C0"/>
                  </a:outerShdw>
                </a:effectLst>
              </a:rPr>
              <a:t>3.    Calculate the density.</a:t>
            </a:r>
          </a:p>
          <a:p>
            <a:endParaRPr lang="en-US" altLang="en-US">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dissolve">
                                      <p:cBhvr>
                                        <p:cTn id="7" dur="500"/>
                                        <p:tgtEl>
                                          <p:spTgt spid="63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dissolve">
                                      <p:cBhvr>
                                        <p:cTn id="12" dur="500"/>
                                        <p:tgtEl>
                                          <p:spTgt spid="63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0">
                                            <p:txEl>
                                              <p:pRg st="4" end="4"/>
                                            </p:txEl>
                                          </p:spTgt>
                                        </p:tgtEl>
                                        <p:attrNameLst>
                                          <p:attrName>style.visibility</p:attrName>
                                        </p:attrNameLst>
                                      </p:cBhvr>
                                      <p:to>
                                        <p:strVal val="visible"/>
                                      </p:to>
                                    </p:set>
                                    <p:animEffect transition="in" filter="dissolve">
                                      <p:cBhvr>
                                        <p:cTn id="17" dur="500"/>
                                        <p:tgtEl>
                                          <p:spTgt spid="63490">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0">
                                            <p:txEl>
                                              <p:pRg st="5" end="5"/>
                                            </p:txEl>
                                          </p:spTgt>
                                        </p:tgtEl>
                                        <p:attrNameLst>
                                          <p:attrName>style.visibility</p:attrName>
                                        </p:attrNameLst>
                                      </p:cBhvr>
                                      <p:to>
                                        <p:strVal val="visible"/>
                                      </p:to>
                                    </p:set>
                                    <p:animEffect transition="in" filter="dissolve">
                                      <p:cBhvr>
                                        <p:cTn id="22" dur="500"/>
                                        <p:tgtEl>
                                          <p:spTgt spid="63490">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0">
                                            <p:txEl>
                                              <p:pRg st="7" end="7"/>
                                            </p:txEl>
                                          </p:spTgt>
                                        </p:tgtEl>
                                        <p:attrNameLst>
                                          <p:attrName>style.visibility</p:attrName>
                                        </p:attrNameLst>
                                      </p:cBhvr>
                                      <p:to>
                                        <p:strVal val="visible"/>
                                      </p:to>
                                    </p:set>
                                    <p:animEffect transition="in" filter="dissolve">
                                      <p:cBhvr>
                                        <p:cTn id="27" dur="500"/>
                                        <p:tgtEl>
                                          <p:spTgt spid="634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38200" y="304800"/>
            <a:ext cx="7467600" cy="5486400"/>
          </a:xfrm>
          <a:solidFill>
            <a:srgbClr val="FFFFFF"/>
          </a:solidFill>
          <a:ln/>
        </p:spPr>
        <p:txBody>
          <a:bodyPr/>
          <a:lstStyle/>
          <a:p>
            <a:pPr>
              <a:buFontTx/>
              <a:buNone/>
            </a:pPr>
            <a:r>
              <a:rPr lang="en-US" altLang="en-US" sz="2800">
                <a:solidFill>
                  <a:schemeClr val="hlink"/>
                </a:solidFill>
                <a:effectLst>
                  <a:outerShdw blurRad="38100" dist="38100" dir="2700000" algn="tl">
                    <a:srgbClr val="C0C0C0"/>
                  </a:outerShdw>
                </a:effectLst>
                <a:latin typeface="Comic Sans MS" panose="030F0702030302020204" pitchFamily="66" charset="0"/>
              </a:rPr>
              <a:t>SOLUTION</a:t>
            </a:r>
            <a:endParaRPr lang="en-US" altLang="en-US">
              <a:effectLst>
                <a:outerShdw blurRad="38100" dist="38100" dir="2700000" algn="tl">
                  <a:srgbClr val="C0C0C0"/>
                </a:outerShdw>
              </a:effectLst>
            </a:endParaRPr>
          </a:p>
          <a:p>
            <a:pPr>
              <a:lnSpc>
                <a:spcPct val="105000"/>
              </a:lnSpc>
              <a:buFontTx/>
              <a:buNone/>
            </a:pPr>
            <a:r>
              <a:rPr lang="en-US" altLang="en-US">
                <a:solidFill>
                  <a:srgbClr val="00279F"/>
                </a:solidFill>
                <a:effectLst>
                  <a:outerShdw blurRad="38100" dist="38100" dir="2700000" algn="tl">
                    <a:srgbClr val="C0C0C0"/>
                  </a:outerShdw>
                </a:effectLst>
              </a:rPr>
              <a:t>1.   Get dimensions in common units.</a:t>
            </a:r>
          </a:p>
          <a:p>
            <a:pPr>
              <a:lnSpc>
                <a:spcPct val="105000"/>
              </a:lnSpc>
              <a:buFontTx/>
              <a:buNone/>
            </a:pPr>
            <a:endParaRPr lang="en-US" altLang="en-US">
              <a:effectLst>
                <a:outerShdw blurRad="38100" dist="38100" dir="2700000" algn="tl">
                  <a:srgbClr val="C0C0C0"/>
                </a:outerShdw>
              </a:effectLst>
            </a:endParaRPr>
          </a:p>
          <a:p>
            <a:pPr>
              <a:lnSpc>
                <a:spcPct val="105000"/>
              </a:lnSpc>
              <a:buFontTx/>
              <a:buNone/>
            </a:pPr>
            <a:endParaRPr lang="en-US" altLang="en-US">
              <a:effectLst>
                <a:outerShdw blurRad="38100" dist="38100" dir="2700000" algn="tl">
                  <a:srgbClr val="C0C0C0"/>
                </a:outerShdw>
              </a:effectLst>
            </a:endParaRPr>
          </a:p>
          <a:p>
            <a:pPr>
              <a:lnSpc>
                <a:spcPct val="105000"/>
              </a:lnSpc>
              <a:buFontTx/>
              <a:buNone/>
            </a:pPr>
            <a:r>
              <a:rPr lang="en-US" altLang="en-US">
                <a:solidFill>
                  <a:srgbClr val="003E00"/>
                </a:solidFill>
                <a:effectLst>
                  <a:outerShdw blurRad="38100" dist="38100" dir="2700000" algn="tl">
                    <a:srgbClr val="C0C0C0"/>
                  </a:outerShdw>
                </a:effectLst>
              </a:rPr>
              <a:t>2.	   Calculate volume in cubic centimeters.</a:t>
            </a:r>
          </a:p>
          <a:p>
            <a:pPr>
              <a:lnSpc>
                <a:spcPct val="105000"/>
              </a:lnSpc>
              <a:buFontTx/>
              <a:buNone/>
            </a:pPr>
            <a:r>
              <a:rPr lang="en-US" altLang="en-US">
                <a:effectLst>
                  <a:outerShdw blurRad="38100" dist="38100" dir="2700000" algn="tl">
                    <a:srgbClr val="C0C0C0"/>
                  </a:outerShdw>
                </a:effectLst>
              </a:rPr>
              <a:t> </a:t>
            </a:r>
            <a:endParaRPr lang="en-US" altLang="en-US" sz="2800">
              <a:effectLst>
                <a:outerShdw blurRad="38100" dist="38100" dir="2700000" algn="tl">
                  <a:srgbClr val="C0C0C0"/>
                </a:outerShdw>
              </a:effectLst>
            </a:endParaRPr>
          </a:p>
          <a:p>
            <a:pPr>
              <a:lnSpc>
                <a:spcPct val="105000"/>
              </a:lnSpc>
              <a:buFontTx/>
              <a:buNone/>
            </a:pPr>
            <a:r>
              <a:rPr lang="en-US" altLang="en-US">
                <a:effectLst>
                  <a:outerShdw blurRad="38100" dist="38100" dir="2700000" algn="tl">
                    <a:srgbClr val="C0C0C0"/>
                  </a:outerShdw>
                </a:effectLst>
              </a:rPr>
              <a:t>	</a:t>
            </a:r>
          </a:p>
          <a:p>
            <a:pPr>
              <a:lnSpc>
                <a:spcPct val="105000"/>
              </a:lnSpc>
              <a:buFontTx/>
              <a:buNone/>
            </a:pPr>
            <a:endParaRPr lang="en-US" altLang="en-US">
              <a:solidFill>
                <a:schemeClr val="hlink"/>
              </a:solidFill>
              <a:effectLst>
                <a:outerShdw blurRad="38100" dist="38100" dir="2700000" algn="tl">
                  <a:srgbClr val="C0C0C0"/>
                </a:outerShdw>
              </a:effectLst>
            </a:endParaRPr>
          </a:p>
          <a:p>
            <a:pPr>
              <a:lnSpc>
                <a:spcPct val="105000"/>
              </a:lnSpc>
              <a:buFontTx/>
              <a:buNone/>
            </a:pPr>
            <a:r>
              <a:rPr lang="en-US" altLang="en-US">
                <a:solidFill>
                  <a:schemeClr val="hlink"/>
                </a:solidFill>
                <a:effectLst>
                  <a:outerShdw blurRad="38100" dist="38100" dir="2700000" algn="tl">
                    <a:srgbClr val="C0C0C0"/>
                  </a:outerShdw>
                </a:effectLst>
              </a:rPr>
              <a:t>3.    Calculate the density.</a:t>
            </a:r>
          </a:p>
          <a:p>
            <a:endParaRPr lang="en-US" altLang="en-US">
              <a:solidFill>
                <a:schemeClr val="hlink"/>
              </a:solidFill>
              <a:effectLst>
                <a:outerShdw blurRad="38100" dist="38100" dir="2700000" algn="tl">
                  <a:srgbClr val="C0C0C0"/>
                </a:outerShdw>
              </a:effectLst>
            </a:endParaRPr>
          </a:p>
        </p:txBody>
      </p:sp>
      <p:graphicFrame>
        <p:nvGraphicFramePr>
          <p:cNvPr id="35843" name="Object 3"/>
          <p:cNvGraphicFramePr>
            <a:graphicFrameLocks/>
          </p:cNvGraphicFramePr>
          <p:nvPr/>
        </p:nvGraphicFramePr>
        <p:xfrm>
          <a:off x="1460500" y="1460500"/>
          <a:ext cx="4521200" cy="673100"/>
        </p:xfrm>
        <a:graphic>
          <a:graphicData uri="http://schemas.openxmlformats.org/presentationml/2006/ole">
            <mc:AlternateContent xmlns:mc="http://schemas.openxmlformats.org/markup-compatibility/2006">
              <mc:Choice xmlns:v="urn:schemas-microsoft-com:vml" Requires="v">
                <p:oleObj spid="_x0000_s35848" name="MathType Equation" r:id="rId3" imgW="4533900" imgH="685800" progId="Equation">
                  <p:embed/>
                </p:oleObj>
              </mc:Choice>
              <mc:Fallback>
                <p:oleObj name="MathType Equation" r:id="rId3" imgW="4533900" imgH="685800" progId="Equation">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1460500"/>
                        <a:ext cx="4521200" cy="673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p:cNvGraphicFramePr>
          <p:nvPr/>
        </p:nvGraphicFramePr>
        <p:xfrm>
          <a:off x="1447800" y="5029200"/>
          <a:ext cx="3225800" cy="736600"/>
        </p:xfrm>
        <a:graphic>
          <a:graphicData uri="http://schemas.openxmlformats.org/presentationml/2006/ole">
            <mc:AlternateContent xmlns:mc="http://schemas.openxmlformats.org/markup-compatibility/2006">
              <mc:Choice xmlns:v="urn:schemas-microsoft-com:vml" Requires="v">
                <p:oleObj spid="_x0000_s35849" name="MathType Equation" r:id="rId5" imgW="3238500" imgH="749300" progId="Equation">
                  <p:embed/>
                </p:oleObj>
              </mc:Choice>
              <mc:Fallback>
                <p:oleObj name="MathType Equation" r:id="rId5" imgW="3238500" imgH="749300" progId="Equation">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029200"/>
                        <a:ext cx="3225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p:cNvSpPr txBox="1">
            <a:spLocks noChangeArrowheads="1"/>
          </p:cNvSpPr>
          <p:nvPr/>
        </p:nvSpPr>
        <p:spPr bwMode="auto">
          <a:xfrm>
            <a:off x="1252538" y="2895600"/>
            <a:ext cx="606107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effectLst>
                  <a:outerShdw blurRad="38100" dist="38100" dir="2700000" algn="tl">
                    <a:srgbClr val="FFFFFF"/>
                  </a:outerShdw>
                </a:effectLst>
                <a:latin typeface="Times" panose="02020603050405020304" pitchFamily="18" charset="0"/>
              </a:rPr>
              <a:t>(9.36 cm)(7.23 cm)(0.095 cm) = 6.4 cm</a:t>
            </a:r>
            <a:r>
              <a:rPr lang="en-US" altLang="en-US" sz="2800" i="0" baseline="30000">
                <a:effectLst>
                  <a:outerShdw blurRad="38100" dist="38100" dir="2700000" algn="tl">
                    <a:srgbClr val="FFFFFF"/>
                  </a:outerShdw>
                </a:effectLst>
                <a:latin typeface="Times" panose="02020603050405020304" pitchFamily="18" charset="0"/>
              </a:rPr>
              <a:t>3</a:t>
            </a:r>
          </a:p>
        </p:txBody>
      </p:sp>
      <p:sp>
        <p:nvSpPr>
          <p:cNvPr id="35847" name="Text Box 7"/>
          <p:cNvSpPr txBox="1">
            <a:spLocks noChangeArrowheads="1"/>
          </p:cNvSpPr>
          <p:nvPr/>
        </p:nvSpPr>
        <p:spPr bwMode="auto">
          <a:xfrm>
            <a:off x="1371600" y="3505200"/>
            <a:ext cx="5983288" cy="457200"/>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0">
                <a:effectLst>
                  <a:outerShdw blurRad="38100" dist="38100" dir="2700000" algn="tl">
                    <a:srgbClr val="FFFFFF"/>
                  </a:outerShdw>
                </a:effectLst>
                <a:latin typeface="Times" panose="02020603050405020304" pitchFamily="18" charset="0"/>
              </a:rPr>
              <a:t>Note only 2 significant figures in the answer!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ssolve">
                                      <p:cBhvr>
                                        <p:cTn id="7" dur="5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transition="in" filter="dissolve">
                                      <p:cBhvr>
                                        <p:cTn id="12" dur="500"/>
                                        <p:tgtEl>
                                          <p:spTgt spid="35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transition="in" filter="dissolve">
                                      <p:cBhvr>
                                        <p:cTn id="17" dur="500"/>
                                        <p:tgtEl>
                                          <p:spTgt spid="358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dissolve">
                                      <p:cBhvr>
                                        <p:cTn id="22"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utoUpdateAnimBg="0"/>
      <p:bldP spid="3584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381000"/>
            <a:ext cx="7162800" cy="533400"/>
          </a:xfrm>
          <a:noFill/>
          <a:ln/>
          <a:effectLst>
            <a:outerShdw dist="71842" dir="2700000" algn="ctr" rotWithShape="0">
              <a:schemeClr val="tx2"/>
            </a:outerShdw>
          </a:effectLst>
        </p:spPr>
        <p:txBody>
          <a:bodyPr/>
          <a:lstStyle/>
          <a:p>
            <a:r>
              <a:rPr lang="en-US" altLang="en-US" sz="4400">
                <a:solidFill>
                  <a:srgbClr val="EF9100"/>
                </a:solidFill>
                <a:effectLst>
                  <a:outerShdw blurRad="38100" dist="38100" dir="2700000" algn="tl">
                    <a:srgbClr val="000000"/>
                  </a:outerShdw>
                </a:effectLst>
                <a:latin typeface="Comic Sans MS" panose="030F0702030302020204" pitchFamily="66" charset="0"/>
              </a:rPr>
              <a:t>DENSITY</a:t>
            </a:r>
            <a:endParaRPr lang="en-US" altLang="en-US" sz="4400">
              <a:solidFill>
                <a:srgbClr val="EF9100"/>
              </a:solidFill>
              <a:effectLst>
                <a:outerShdw blurRad="38100" dist="38100" dir="2700000" algn="tl">
                  <a:srgbClr val="000000"/>
                </a:outerShdw>
              </a:effectLst>
            </a:endParaRPr>
          </a:p>
        </p:txBody>
      </p:sp>
      <p:sp>
        <p:nvSpPr>
          <p:cNvPr id="36867" name="Rectangle 3"/>
          <p:cNvSpPr>
            <a:spLocks noGrp="1" noChangeArrowheads="1"/>
          </p:cNvSpPr>
          <p:nvPr>
            <p:ph type="body" idx="1"/>
          </p:nvPr>
        </p:nvSpPr>
        <p:spPr>
          <a:xfrm>
            <a:off x="381000" y="990600"/>
            <a:ext cx="4343400" cy="5181600"/>
          </a:xfrm>
          <a:noFill/>
          <a:ln/>
        </p:spPr>
        <p:txBody>
          <a:bodyPr/>
          <a:lstStyle/>
          <a:p>
            <a:r>
              <a:rPr lang="en-US" altLang="en-US" sz="2800">
                <a:solidFill>
                  <a:srgbClr val="D9E2FF"/>
                </a:solidFill>
                <a:effectLst>
                  <a:outerShdw blurRad="38100" dist="38100" dir="2700000" algn="tl">
                    <a:srgbClr val="000000"/>
                  </a:outerShdw>
                </a:effectLst>
              </a:rPr>
              <a:t>Density is an</a:t>
            </a: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latin typeface="Comic Sans MS" panose="030F0702030302020204" pitchFamily="66" charset="0"/>
              </a:rPr>
              <a:t>INTENSIVE</a:t>
            </a:r>
            <a:r>
              <a:rPr lang="en-US" altLang="en-US" sz="2800">
                <a:solidFill>
                  <a:srgbClr val="FFFF00"/>
                </a:solidFill>
                <a:effectLst>
                  <a:outerShdw blurRad="38100" dist="38100" dir="2700000" algn="tl">
                    <a:srgbClr val="000000"/>
                  </a:outerShdw>
                </a:effectLst>
              </a:rPr>
              <a:t> </a:t>
            </a:r>
            <a:r>
              <a:rPr lang="en-US" altLang="en-US" sz="2800">
                <a:solidFill>
                  <a:srgbClr val="D9E2FF"/>
                </a:solidFill>
                <a:effectLst>
                  <a:outerShdw blurRad="38100" dist="38100" dir="2700000" algn="tl">
                    <a:srgbClr val="000000"/>
                  </a:outerShdw>
                </a:effectLst>
              </a:rPr>
              <a:t>property of matter.</a:t>
            </a:r>
          </a:p>
          <a:p>
            <a:pPr lvl="1"/>
            <a:r>
              <a:rPr lang="en-US" altLang="en-US" sz="2800">
                <a:solidFill>
                  <a:srgbClr val="D9E2FF"/>
                </a:solidFill>
                <a:effectLst>
                  <a:outerShdw blurRad="38100" dist="38100" dir="2700000" algn="tl">
                    <a:srgbClr val="000000"/>
                  </a:outerShdw>
                </a:effectLst>
              </a:rPr>
              <a:t>does </a:t>
            </a:r>
            <a:r>
              <a:rPr lang="en-US" altLang="en-US" sz="2800" u="sng">
                <a:solidFill>
                  <a:srgbClr val="D9E2FF"/>
                </a:solidFill>
                <a:effectLst>
                  <a:outerShdw blurRad="38100" dist="38100" dir="2700000" algn="tl">
                    <a:srgbClr val="000000"/>
                  </a:outerShdw>
                </a:effectLst>
              </a:rPr>
              <a:t>NOT</a:t>
            </a:r>
            <a:r>
              <a:rPr lang="en-US" altLang="en-US" sz="2800">
                <a:solidFill>
                  <a:srgbClr val="D9E2FF"/>
                </a:solidFill>
                <a:effectLst>
                  <a:outerShdw blurRad="38100" dist="38100" dir="2700000" algn="tl">
                    <a:srgbClr val="000000"/>
                  </a:outerShdw>
                </a:effectLst>
              </a:rPr>
              <a:t> depend on quantity of matter.</a:t>
            </a:r>
          </a:p>
          <a:p>
            <a:pPr lvl="1"/>
            <a:r>
              <a:rPr lang="en-US" altLang="en-US" sz="2800">
                <a:solidFill>
                  <a:srgbClr val="D9E2FF"/>
                </a:solidFill>
                <a:effectLst>
                  <a:outerShdw blurRad="38100" dist="38100" dir="2700000" algn="tl">
                    <a:srgbClr val="000000"/>
                  </a:outerShdw>
                </a:effectLst>
              </a:rPr>
              <a:t>temperature</a:t>
            </a:r>
            <a:endParaRPr lang="en-US" altLang="en-US" sz="2000">
              <a:solidFill>
                <a:srgbClr val="D9E2FF"/>
              </a:solidFill>
              <a:effectLst>
                <a:outerShdw blurRad="38100" dist="38100" dir="2700000" algn="tl">
                  <a:srgbClr val="000000"/>
                </a:outerShdw>
              </a:effectLst>
            </a:endParaRPr>
          </a:p>
          <a:p>
            <a:r>
              <a:rPr lang="en-US" altLang="en-US" sz="2800">
                <a:solidFill>
                  <a:srgbClr val="D9E2FF"/>
                </a:solidFill>
                <a:effectLst>
                  <a:outerShdw blurRad="38100" dist="38100" dir="2700000" algn="tl">
                    <a:srgbClr val="000000"/>
                  </a:outerShdw>
                </a:effectLst>
              </a:rPr>
              <a:t>Contrast with</a:t>
            </a: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latin typeface="Comic Sans MS" panose="030F0702030302020204" pitchFamily="66" charset="0"/>
              </a:rPr>
              <a:t>EXTENSIVE</a:t>
            </a:r>
            <a:r>
              <a:rPr lang="en-US" altLang="en-US" sz="2800">
                <a:solidFill>
                  <a:srgbClr val="FFFF00"/>
                </a:solidFill>
                <a:effectLst>
                  <a:outerShdw blurRad="38100" dist="38100" dir="2700000" algn="tl">
                    <a:srgbClr val="000000"/>
                  </a:outerShdw>
                </a:effectLst>
              </a:rPr>
              <a:t> </a:t>
            </a:r>
          </a:p>
          <a:p>
            <a:pPr lvl="1"/>
            <a:r>
              <a:rPr lang="en-US" altLang="en-US" sz="2800">
                <a:solidFill>
                  <a:srgbClr val="D9E2FF"/>
                </a:solidFill>
                <a:effectLst>
                  <a:outerShdw blurRad="38100" dist="38100" dir="2700000" algn="tl">
                    <a:srgbClr val="000000"/>
                  </a:outerShdw>
                </a:effectLst>
              </a:rPr>
              <a:t>depends on quantity of matter.</a:t>
            </a:r>
            <a:r>
              <a:rPr lang="en-US" altLang="en-US" sz="3200">
                <a:solidFill>
                  <a:srgbClr val="D9E2FF"/>
                </a:solidFill>
                <a:effectLst>
                  <a:outerShdw blurRad="38100" dist="38100" dir="2700000" algn="tl">
                    <a:srgbClr val="000000"/>
                  </a:outerShdw>
                </a:effectLst>
              </a:rPr>
              <a:t> </a:t>
            </a:r>
          </a:p>
          <a:p>
            <a:pPr lvl="1"/>
            <a:r>
              <a:rPr lang="en-US" altLang="en-US" sz="2800">
                <a:solidFill>
                  <a:srgbClr val="D9E2FF"/>
                </a:solidFill>
                <a:effectLst>
                  <a:outerShdw blurRad="38100" dist="38100" dir="2700000" algn="tl">
                    <a:srgbClr val="000000"/>
                  </a:outerShdw>
                </a:effectLst>
              </a:rPr>
              <a:t>mass and volume.</a:t>
            </a:r>
          </a:p>
        </p:txBody>
      </p:sp>
      <p:grpSp>
        <p:nvGrpSpPr>
          <p:cNvPr id="36876" name="Group 12"/>
          <p:cNvGrpSpPr>
            <a:grpSpLocks/>
          </p:cNvGrpSpPr>
          <p:nvPr/>
        </p:nvGrpSpPr>
        <p:grpSpPr bwMode="auto">
          <a:xfrm>
            <a:off x="4953000" y="2209800"/>
            <a:ext cx="3721100" cy="4184650"/>
            <a:chOff x="3144" y="960"/>
            <a:chExt cx="2344" cy="2636"/>
          </a:xfrm>
        </p:grpSpPr>
        <p:pic>
          <p:nvPicPr>
            <p:cNvPr id="368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 y="960"/>
              <a:ext cx="2344" cy="14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 y="2564"/>
              <a:ext cx="2152" cy="10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Line 6"/>
            <p:cNvSpPr>
              <a:spLocks noChangeShapeType="1"/>
            </p:cNvSpPr>
            <p:nvPr/>
          </p:nvSpPr>
          <p:spPr bwMode="auto">
            <a:xfrm flipV="1">
              <a:off x="3904" y="1344"/>
              <a:ext cx="112"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1" name="Line 7"/>
            <p:cNvSpPr>
              <a:spLocks noChangeShapeType="1"/>
            </p:cNvSpPr>
            <p:nvPr/>
          </p:nvSpPr>
          <p:spPr bwMode="auto">
            <a:xfrm flipH="1" flipV="1">
              <a:off x="4800" y="1344"/>
              <a:ext cx="288" cy="1584"/>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2" name="Rectangle 8"/>
          <p:cNvSpPr>
            <a:spLocks noChangeArrowheads="1"/>
          </p:cNvSpPr>
          <p:nvPr/>
        </p:nvSpPr>
        <p:spPr bwMode="auto">
          <a:xfrm>
            <a:off x="4724400" y="1752600"/>
            <a:ext cx="1995488" cy="515938"/>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lgn="l"/>
            <a:r>
              <a:rPr lang="en-US" altLang="en-US" sz="2800" i="0">
                <a:effectLst>
                  <a:outerShdw blurRad="38100" dist="38100" dir="2700000" algn="tl">
                    <a:srgbClr val="FFFFFF"/>
                  </a:outerShdw>
                </a:effectLst>
              </a:rPr>
              <a:t>Styrofoam</a:t>
            </a:r>
          </a:p>
        </p:txBody>
      </p:sp>
      <p:sp>
        <p:nvSpPr>
          <p:cNvPr id="36873" name="Rectangle 9"/>
          <p:cNvSpPr>
            <a:spLocks noChangeArrowheads="1"/>
          </p:cNvSpPr>
          <p:nvPr/>
        </p:nvSpPr>
        <p:spPr bwMode="auto">
          <a:xfrm>
            <a:off x="7239000" y="1693863"/>
            <a:ext cx="1071563" cy="515937"/>
          </a:xfrm>
          <a:prstGeom prst="rect">
            <a:avLst/>
          </a:prstGeom>
          <a:solidFill>
            <a:srgbClr val="FFA27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800" i="0">
                <a:effectLst>
                  <a:outerShdw blurRad="38100" dist="38100" dir="2700000" algn="tl">
                    <a:srgbClr val="FFFFFF"/>
                  </a:outerShdw>
                </a:effectLst>
              </a:rPr>
              <a:t>Brick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additive="base">
                                        <p:cTn id="37" dur="500" fill="hold"/>
                                        <p:tgtEl>
                                          <p:spTgt spid="3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6950" y="539750"/>
            <a:ext cx="7226300" cy="135890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800">
                <a:effectLst>
                  <a:outerShdw blurRad="38100" dist="38100" dir="2700000" algn="tl">
                    <a:srgbClr val="FFFFFF"/>
                  </a:outerShdw>
                </a:effectLst>
              </a:rPr>
              <a:t>PROBLEM:  Mercury (Hg) has a density of 13.6 g/cm</a:t>
            </a:r>
            <a:r>
              <a:rPr lang="en-US" altLang="en-US" sz="2800" baseline="30000">
                <a:effectLst>
                  <a:outerShdw blurRad="38100" dist="38100" dir="2700000" algn="tl">
                    <a:srgbClr val="FFFFFF"/>
                  </a:outerShdw>
                </a:effectLst>
              </a:rPr>
              <a:t>3</a:t>
            </a:r>
            <a:r>
              <a:rPr lang="en-US" altLang="en-US" sz="2800">
                <a:effectLst>
                  <a:outerShdw blurRad="38100" dist="38100" dir="2700000" algn="tl">
                    <a:srgbClr val="FFFFFF"/>
                  </a:outerShdw>
                </a:effectLst>
              </a:rPr>
              <a:t>.  What is the mass of 95 mL of Hg in grams?  In pounds?</a:t>
            </a:r>
          </a:p>
        </p:txBody>
      </p:sp>
      <p:pic>
        <p:nvPicPr>
          <p:cNvPr id="3789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203450"/>
            <a:ext cx="2705100" cy="2286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990600" y="2590800"/>
            <a:ext cx="6934200" cy="1524000"/>
          </a:xfrm>
          <a:noFill/>
          <a:ln/>
        </p:spPr>
        <p:txBody>
          <a:bodyPr/>
          <a:lstStyle/>
          <a:p>
            <a:pPr>
              <a:buFontTx/>
              <a:buNone/>
            </a:pPr>
            <a:r>
              <a:rPr lang="en-US" altLang="en-US" sz="2800">
                <a:solidFill>
                  <a:srgbClr val="D9E2FF"/>
                </a:solidFill>
                <a:effectLst>
                  <a:outerShdw blurRad="38100" dist="38100" dir="2700000" algn="tl">
                    <a:srgbClr val="000000"/>
                  </a:outerShdw>
                </a:effectLst>
                <a:latin typeface="Comic Sans MS" panose="030F0702030302020204" pitchFamily="66" charset="0"/>
              </a:rPr>
              <a:t>Strategy</a:t>
            </a:r>
            <a:endParaRPr lang="en-US" altLang="en-US" sz="2800">
              <a:solidFill>
                <a:srgbClr val="D9E2FF"/>
              </a:solidFill>
              <a:effectLst>
                <a:outerShdw blurRad="38100" dist="38100" dir="2700000" algn="tl">
                  <a:srgbClr val="000000"/>
                </a:outerShdw>
              </a:effectLst>
            </a:endParaRPr>
          </a:p>
          <a:p>
            <a:pPr>
              <a:buFontTx/>
              <a:buNone/>
            </a:pPr>
            <a:r>
              <a:rPr lang="en-US" altLang="en-US" sz="2800">
                <a:solidFill>
                  <a:srgbClr val="D9E2FF"/>
                </a:solidFill>
                <a:effectLst>
                  <a:outerShdw blurRad="38100" dist="38100" dir="2700000" algn="tl">
                    <a:srgbClr val="000000"/>
                  </a:outerShdw>
                </a:effectLst>
              </a:rPr>
              <a:t>1.	Use density to calc. mass (g) from 	volume.</a:t>
            </a:r>
          </a:p>
          <a:p>
            <a:pPr>
              <a:buFontTx/>
              <a:buNone/>
            </a:pPr>
            <a:r>
              <a:rPr lang="en-US" altLang="en-US" sz="2800">
                <a:solidFill>
                  <a:srgbClr val="D9E2FF"/>
                </a:solidFill>
                <a:effectLst>
                  <a:outerShdw blurRad="38100" dist="38100" dir="2700000" algn="tl">
                    <a:srgbClr val="000000"/>
                  </a:outerShdw>
                </a:effectLst>
              </a:rPr>
              <a:t>2.	Convert mass (g) to mass (lb)</a:t>
            </a:r>
          </a:p>
          <a:p>
            <a:pPr>
              <a:buFontTx/>
              <a:buNone/>
            </a:pPr>
            <a:r>
              <a:rPr lang="en-US" altLang="en-US" sz="2800">
                <a:solidFill>
                  <a:srgbClr val="D9E2FF"/>
                </a:solidFill>
                <a:effectLst>
                  <a:outerShdw blurRad="38100" dist="38100" dir="2700000" algn="tl">
                    <a:srgbClr val="000000"/>
                  </a:outerShdw>
                </a:effectLst>
              </a:rPr>
              <a:t>		Need to know conversion factor</a:t>
            </a:r>
          </a:p>
          <a:p>
            <a:pPr>
              <a:buFontTx/>
              <a:buNone/>
            </a:pPr>
            <a:r>
              <a:rPr lang="en-US" altLang="en-US" sz="2800">
                <a:effectLst>
                  <a:outerShdw blurRad="38100" dist="38100" dir="2700000" algn="tl">
                    <a:srgbClr val="FFFFFF"/>
                  </a:outerShdw>
                </a:effectLst>
              </a:rPr>
              <a:t>		</a:t>
            </a:r>
            <a:r>
              <a:rPr lang="en-US" altLang="en-US" sz="2800">
                <a:solidFill>
                  <a:srgbClr val="FFFF00"/>
                </a:solidFill>
                <a:effectLst>
                  <a:outerShdw blurRad="38100" dist="38100" dir="2700000" algn="tl">
                    <a:srgbClr val="000000"/>
                  </a:outerShdw>
                </a:effectLst>
              </a:rPr>
              <a:t>= 454 g / 1 lb</a:t>
            </a:r>
          </a:p>
          <a:p>
            <a:pPr>
              <a:buFontTx/>
              <a:buNone/>
            </a:pPr>
            <a:endParaRPr lang="en-US" altLang="en-US" sz="2800">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pPr>
              <a:buFontTx/>
              <a:buNone/>
            </a:pPr>
            <a:endParaRPr lang="en-US" altLang="en-US">
              <a:effectLst>
                <a:outerShdw blurRad="38100" dist="38100" dir="2700000" algn="tl">
                  <a:srgbClr val="FFFFFF"/>
                </a:outerShdw>
              </a:effectLst>
            </a:endParaRPr>
          </a:p>
          <a:p>
            <a:endParaRPr lang="en-US" altLang="en-US">
              <a:effectLst>
                <a:outerShdw blurRad="38100" dist="38100" dir="2700000" algn="tl">
                  <a:srgbClr val="FFFFFF"/>
                </a:outerShdw>
              </a:effectLst>
            </a:endParaRPr>
          </a:p>
        </p:txBody>
      </p:sp>
      <p:sp>
        <p:nvSpPr>
          <p:cNvPr id="39939" name="Rectangle 3"/>
          <p:cNvSpPr>
            <a:spLocks noGrp="1" noChangeArrowheads="1"/>
          </p:cNvSpPr>
          <p:nvPr>
            <p:ph type="title"/>
          </p:nvPr>
        </p:nvSpPr>
        <p:spPr>
          <a:xfrm>
            <a:off x="996950" y="387350"/>
            <a:ext cx="6851650" cy="98425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400">
                <a:effectLst>
                  <a:outerShdw blurRad="38100" dist="38100" dir="2700000" algn="tl">
                    <a:srgbClr val="FFFFFF"/>
                  </a:outerShdw>
                </a:effectLst>
              </a:rPr>
              <a:t>PROBLEM:  Mercury (Hg) has a density of 13.6 g/cm</a:t>
            </a:r>
            <a:r>
              <a:rPr lang="en-US" altLang="en-US" sz="2400" baseline="30000">
                <a:effectLst>
                  <a:outerShdw blurRad="38100" dist="38100" dir="2700000" algn="tl">
                    <a:srgbClr val="FFFFFF"/>
                  </a:outerShdw>
                </a:effectLst>
              </a:rPr>
              <a:t>3</a:t>
            </a:r>
            <a:r>
              <a:rPr lang="en-US" altLang="en-US" sz="2400">
                <a:effectLst>
                  <a:outerShdw blurRad="38100" dist="38100" dir="2700000" algn="tl">
                    <a:srgbClr val="FFFFFF"/>
                  </a:outerShdw>
                </a:effectLst>
              </a:rPr>
              <a:t>.  What is the mass of 95 mL of Hg?</a:t>
            </a:r>
            <a:endParaRPr lang="en-US" altLang="en-US" sz="2800">
              <a:effectLst>
                <a:outerShdw blurRad="38100" dist="38100" dir="2700000" algn="tl">
                  <a:srgbClr val="FFFFFF"/>
                </a:outerShdw>
              </a:effectLst>
            </a:endParaRPr>
          </a:p>
        </p:txBody>
      </p:sp>
      <p:sp>
        <p:nvSpPr>
          <p:cNvPr id="39940" name="Rectangle 4"/>
          <p:cNvSpPr>
            <a:spLocks noChangeArrowheads="1"/>
          </p:cNvSpPr>
          <p:nvPr/>
        </p:nvSpPr>
        <p:spPr bwMode="auto">
          <a:xfrm>
            <a:off x="1814513" y="1676400"/>
            <a:ext cx="5432425" cy="638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l"/>
            <a:r>
              <a:rPr lang="en-US" altLang="en-US" sz="2400" i="0">
                <a:solidFill>
                  <a:srgbClr val="D9E2FF"/>
                </a:solidFill>
                <a:effectLst>
                  <a:outerShdw blurRad="38100" dist="38100" dir="2700000" algn="tl">
                    <a:srgbClr val="000000"/>
                  </a:outerShdw>
                </a:effectLst>
              </a:rPr>
              <a:t>First, note that</a:t>
            </a:r>
            <a:r>
              <a:rPr lang="en-US" altLang="en-US" sz="2400" i="0">
                <a:effectLst>
                  <a:outerShdw blurRad="38100" dist="38100" dir="2700000" algn="tl">
                    <a:srgbClr val="FFFFFF"/>
                  </a:outerShdw>
                </a:effectLst>
              </a:rPr>
              <a:t> </a:t>
            </a:r>
            <a:r>
              <a:rPr lang="en-US" altLang="en-US" sz="3600" i="0">
                <a:solidFill>
                  <a:srgbClr val="FFFF00"/>
                </a:solidFill>
                <a:effectLst>
                  <a:outerShdw blurRad="38100" dist="38100" dir="2700000" algn="tl">
                    <a:srgbClr val="000000"/>
                  </a:outerShdw>
                </a:effectLst>
              </a:rPr>
              <a:t>1 cm</a:t>
            </a:r>
            <a:r>
              <a:rPr lang="en-US" altLang="en-US" sz="3600" i="0" baseline="30000">
                <a:solidFill>
                  <a:srgbClr val="FFFF00"/>
                </a:solidFill>
                <a:effectLst>
                  <a:outerShdw blurRad="38100" dist="38100" dir="2700000" algn="tl">
                    <a:srgbClr val="000000"/>
                  </a:outerShdw>
                </a:effectLst>
              </a:rPr>
              <a:t>3</a:t>
            </a:r>
            <a:r>
              <a:rPr lang="en-US" altLang="en-US" sz="3600" i="0">
                <a:solidFill>
                  <a:srgbClr val="FFFF00"/>
                </a:solidFill>
                <a:effectLst>
                  <a:outerShdw blurRad="38100" dist="38100" dir="2700000" algn="tl">
                    <a:srgbClr val="000000"/>
                  </a:outerShdw>
                </a:effectLst>
              </a:rPr>
              <a:t>  =  1 mL</a:t>
            </a:r>
          </a:p>
        </p:txBody>
      </p:sp>
      <p:sp>
        <p:nvSpPr>
          <p:cNvPr id="39942" name="AutoShape 6"/>
          <p:cNvSpPr>
            <a:spLocks noChangeArrowheads="1"/>
          </p:cNvSpPr>
          <p:nvPr/>
        </p:nvSpPr>
        <p:spPr bwMode="auto">
          <a:xfrm>
            <a:off x="1066800" y="1600200"/>
            <a:ext cx="685800" cy="838200"/>
          </a:xfrm>
          <a:prstGeom prst="rightArrow">
            <a:avLst>
              <a:gd name="adj1" fmla="val 50000"/>
              <a:gd name="adj2" fmla="val 250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0-#ppt_w/2"/>
                                          </p:val>
                                        </p:tav>
                                        <p:tav tm="100000">
                                          <p:val>
                                            <p:strVal val="#ppt_x"/>
                                          </p:val>
                                        </p:tav>
                                      </p:tavLst>
                                    </p:anim>
                                    <p:anim calcmode="lin" valueType="num">
                                      <p:cBhvr additive="base">
                                        <p:cTn id="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dissolve">
                                      <p:cBhvr>
                                        <p:cTn id="13" dur="500"/>
                                        <p:tgtEl>
                                          <p:spTgt spid="399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9938">
                                            <p:txEl>
                                              <p:pRg st="0" end="0"/>
                                            </p:txEl>
                                          </p:spTgt>
                                        </p:tgtEl>
                                        <p:attrNameLst>
                                          <p:attrName>style.visibility</p:attrName>
                                        </p:attrNameLst>
                                      </p:cBhvr>
                                      <p:to>
                                        <p:strVal val="visible"/>
                                      </p:to>
                                    </p:set>
                                    <p:animEffect transition="in" filter="dissolve">
                                      <p:cBhvr>
                                        <p:cTn id="18" dur="500"/>
                                        <p:tgtEl>
                                          <p:spTgt spid="3993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38">
                                            <p:txEl>
                                              <p:pRg st="1" end="1"/>
                                            </p:txEl>
                                          </p:spTgt>
                                        </p:tgtEl>
                                        <p:attrNameLst>
                                          <p:attrName>style.visibility</p:attrName>
                                        </p:attrNameLst>
                                      </p:cBhvr>
                                      <p:to>
                                        <p:strVal val="visible"/>
                                      </p:to>
                                    </p:set>
                                    <p:animEffect transition="in" filter="dissolve">
                                      <p:cBhvr>
                                        <p:cTn id="23" dur="500"/>
                                        <p:tgtEl>
                                          <p:spTgt spid="3993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9938">
                                            <p:txEl>
                                              <p:pRg st="2" end="2"/>
                                            </p:txEl>
                                          </p:spTgt>
                                        </p:tgtEl>
                                        <p:attrNameLst>
                                          <p:attrName>style.visibility</p:attrName>
                                        </p:attrNameLst>
                                      </p:cBhvr>
                                      <p:to>
                                        <p:strVal val="visible"/>
                                      </p:to>
                                    </p:set>
                                    <p:animEffect transition="in" filter="dissolve">
                                      <p:cBhvr>
                                        <p:cTn id="28" dur="500"/>
                                        <p:tgtEl>
                                          <p:spTgt spid="3993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9938">
                                            <p:txEl>
                                              <p:pRg st="3" end="3"/>
                                            </p:txEl>
                                          </p:spTgt>
                                        </p:tgtEl>
                                        <p:attrNameLst>
                                          <p:attrName>style.visibility</p:attrName>
                                        </p:attrNameLst>
                                      </p:cBhvr>
                                      <p:to>
                                        <p:strVal val="visible"/>
                                      </p:to>
                                    </p:set>
                                    <p:animEffect transition="in" filter="dissolve">
                                      <p:cBhvr>
                                        <p:cTn id="33" dur="500"/>
                                        <p:tgtEl>
                                          <p:spTgt spid="3993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9938">
                                            <p:txEl>
                                              <p:pRg st="4" end="4"/>
                                            </p:txEl>
                                          </p:spTgt>
                                        </p:tgtEl>
                                        <p:attrNameLst>
                                          <p:attrName>style.visibility</p:attrName>
                                        </p:attrNameLst>
                                      </p:cBhvr>
                                      <p:to>
                                        <p:strVal val="visible"/>
                                      </p:to>
                                    </p:set>
                                    <p:animEffect transition="in" filter="dissolve">
                                      <p:cBhvr>
                                        <p:cTn id="38" dur="500"/>
                                        <p:tgtEl>
                                          <p:spTgt spid="399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p:bldP spid="39940"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914400" y="1676400"/>
            <a:ext cx="6934200" cy="1828800"/>
          </a:xfrm>
          <a:noFill/>
          <a:ln/>
        </p:spPr>
        <p:txBody>
          <a:bodyPr/>
          <a:lstStyle/>
          <a:p>
            <a:pPr>
              <a:buFontTx/>
              <a:buNone/>
            </a:pPr>
            <a:r>
              <a:rPr lang="en-US" altLang="en-US" sz="2800">
                <a:solidFill>
                  <a:srgbClr val="FFFF00"/>
                </a:solidFill>
                <a:effectLst>
                  <a:outerShdw blurRad="38100" dist="38100" dir="2700000" algn="tl">
                    <a:srgbClr val="000000"/>
                  </a:outerShdw>
                </a:effectLst>
              </a:rPr>
              <a:t>1.	Convert volume to mass</a:t>
            </a:r>
          </a:p>
          <a:p>
            <a:pPr>
              <a:buFontTx/>
              <a:buNone/>
            </a:pPr>
            <a:endParaRPr lang="en-US" altLang="en-US" sz="2800">
              <a:solidFill>
                <a:srgbClr val="FFFF00"/>
              </a:solidFill>
              <a:effectLst>
                <a:outerShdw blurRad="38100" dist="38100" dir="2700000" algn="tl">
                  <a:srgbClr val="000000"/>
                </a:outerShdw>
              </a:effectLst>
            </a:endParaRPr>
          </a:p>
          <a:p>
            <a:pPr>
              <a:buFontTx/>
              <a:buNone/>
            </a:pPr>
            <a:endParaRPr lang="en-US" altLang="en-US" sz="2800">
              <a:solidFill>
                <a:srgbClr val="FFFF00"/>
              </a:solidFill>
              <a:effectLst>
                <a:outerShdw blurRad="38100" dist="38100" dir="2700000" algn="tl">
                  <a:srgbClr val="000000"/>
                </a:outerShdw>
              </a:effectLst>
            </a:endParaRPr>
          </a:p>
          <a:p>
            <a:endParaRPr lang="en-US" altLang="en-US" sz="2800">
              <a:solidFill>
                <a:srgbClr val="FFFF00"/>
              </a:solidFill>
              <a:effectLst>
                <a:outerShdw blurRad="38100" dist="38100" dir="2700000" algn="tl">
                  <a:srgbClr val="000000"/>
                </a:outerShdw>
              </a:effectLst>
            </a:endParaRPr>
          </a:p>
        </p:txBody>
      </p:sp>
      <p:sp>
        <p:nvSpPr>
          <p:cNvPr id="40963" name="Rectangle 3"/>
          <p:cNvSpPr>
            <a:spLocks noGrp="1" noChangeArrowheads="1"/>
          </p:cNvSpPr>
          <p:nvPr>
            <p:ph type="title"/>
          </p:nvPr>
        </p:nvSpPr>
        <p:spPr>
          <a:xfrm>
            <a:off x="996950" y="387350"/>
            <a:ext cx="6927850" cy="908050"/>
          </a:xfrm>
          <a:solidFill>
            <a:srgbClr val="FCFEB9"/>
          </a:solidFill>
          <a:ln w="12700" cap="flat">
            <a:solidFill>
              <a:schemeClr val="tx1"/>
            </a:solidFill>
            <a:miter lim="800000"/>
            <a:headEnd/>
            <a:tailEnd/>
          </a:ln>
          <a:effectLst>
            <a:outerShdw dist="107763" dir="2700000" algn="ctr" rotWithShape="0">
              <a:schemeClr val="bg2"/>
            </a:outerShdw>
          </a:effectLst>
        </p:spPr>
        <p:txBody>
          <a:bodyPr/>
          <a:lstStyle/>
          <a:p>
            <a:pPr algn="l"/>
            <a:r>
              <a:rPr lang="en-US" altLang="en-US" sz="2400">
                <a:effectLst>
                  <a:outerShdw blurRad="38100" dist="38100" dir="2700000" algn="tl">
                    <a:srgbClr val="FFFFFF"/>
                  </a:outerShdw>
                </a:effectLst>
              </a:rPr>
              <a:t>PROBLEM:  Mercury (Hg) has a density of 13.6 g/cm</a:t>
            </a:r>
            <a:r>
              <a:rPr lang="en-US" altLang="en-US" sz="2400" baseline="30000">
                <a:effectLst>
                  <a:outerShdw blurRad="38100" dist="38100" dir="2700000" algn="tl">
                    <a:srgbClr val="FFFFFF"/>
                  </a:outerShdw>
                </a:effectLst>
              </a:rPr>
              <a:t>3</a:t>
            </a:r>
            <a:r>
              <a:rPr lang="en-US" altLang="en-US" sz="2400">
                <a:effectLst>
                  <a:outerShdw blurRad="38100" dist="38100" dir="2700000" algn="tl">
                    <a:srgbClr val="FFFFFF"/>
                  </a:outerShdw>
                </a:effectLst>
              </a:rPr>
              <a:t>.  What is the mass of 95 mL of Hg?</a:t>
            </a:r>
            <a:endParaRPr lang="en-US" altLang="en-US" sz="2800">
              <a:effectLst>
                <a:outerShdw blurRad="38100" dist="38100" dir="2700000" algn="tl">
                  <a:srgbClr val="FFFFFF"/>
                </a:outerShdw>
              </a:effectLst>
            </a:endParaRPr>
          </a:p>
        </p:txBody>
      </p:sp>
      <p:graphicFrame>
        <p:nvGraphicFramePr>
          <p:cNvPr id="40964" name="Object 4"/>
          <p:cNvGraphicFramePr>
            <a:graphicFrameLocks/>
          </p:cNvGraphicFramePr>
          <p:nvPr/>
        </p:nvGraphicFramePr>
        <p:xfrm>
          <a:off x="2012950" y="2362200"/>
          <a:ext cx="5607050" cy="923925"/>
        </p:xfrm>
        <a:graphic>
          <a:graphicData uri="http://schemas.openxmlformats.org/presentationml/2006/ole">
            <mc:AlternateContent xmlns:mc="http://schemas.openxmlformats.org/markup-compatibility/2006">
              <mc:Choice xmlns:v="urn:schemas-microsoft-com:vml" Requires="v">
                <p:oleObj spid="_x0000_s40967" name="MathType Equation" r:id="rId3" imgW="4495800" imgH="749300" progId="Equation">
                  <p:embed/>
                </p:oleObj>
              </mc:Choice>
              <mc:Fallback>
                <p:oleObj name="MathType Equation" r:id="rId3" imgW="4495800" imgH="749300" progId="Equation">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2362200"/>
                        <a:ext cx="5607050" cy="923925"/>
                      </a:xfrm>
                      <a:prstGeom prst="rect">
                        <a:avLst/>
                      </a:prstGeom>
                      <a:solidFill>
                        <a:srgbClr val="FFFF99"/>
                      </a:solidFill>
                      <a:ln w="127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p:cNvGraphicFramePr>
          <p:nvPr/>
        </p:nvGraphicFramePr>
        <p:xfrm>
          <a:off x="1828800" y="4191000"/>
          <a:ext cx="5210175" cy="923925"/>
        </p:xfrm>
        <a:graphic>
          <a:graphicData uri="http://schemas.openxmlformats.org/presentationml/2006/ole">
            <mc:AlternateContent xmlns:mc="http://schemas.openxmlformats.org/markup-compatibility/2006">
              <mc:Choice xmlns:v="urn:schemas-microsoft-com:vml" Requires="v">
                <p:oleObj spid="_x0000_s40968" name="MathType Equation" r:id="rId5" imgW="4178300" imgH="749300" progId="Equation">
                  <p:embed/>
                </p:oleObj>
              </mc:Choice>
              <mc:Fallback>
                <p:oleObj name="MathType Equation" r:id="rId5" imgW="4178300" imgH="749300" progId="Equation">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4191000"/>
                        <a:ext cx="5210175" cy="923925"/>
                      </a:xfrm>
                      <a:prstGeom prst="rect">
                        <a:avLst/>
                      </a:prstGeom>
                      <a:solidFill>
                        <a:srgbClr val="FCFEB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6"/>
          <p:cNvSpPr txBox="1">
            <a:spLocks noChangeArrowheads="1"/>
          </p:cNvSpPr>
          <p:nvPr/>
        </p:nvSpPr>
        <p:spPr bwMode="auto">
          <a:xfrm>
            <a:off x="1057275" y="3403600"/>
            <a:ext cx="6105525"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i="0">
                <a:solidFill>
                  <a:srgbClr val="FFFF00"/>
                </a:solidFill>
                <a:effectLst>
                  <a:outerShdw blurRad="38100" dist="38100" dir="2700000" algn="tl">
                    <a:srgbClr val="000000"/>
                  </a:outerShdw>
                </a:effectLst>
              </a:rPr>
              <a:t>2.	Convert mass (g) to mass (lb)</a:t>
            </a:r>
            <a:endParaRPr lang="en-US" altLang="en-US" sz="2800" b="0" i="0">
              <a:solidFill>
                <a:srgbClr val="FFFF00"/>
              </a:solidFill>
              <a:effectLst>
                <a:outerShdw blurRad="38100" dist="38100" dir="2700000" algn="tl">
                  <a:srgbClr val="000000"/>
                </a:outerShdw>
              </a:effectLst>
              <a:latin typeface="Times"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dissolve">
                                      <p:cBhvr>
                                        <p:cTn id="7" dur="500"/>
                                        <p:tgtEl>
                                          <p:spTgt spid="40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5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dissolve">
                                      <p:cBhvr>
                                        <p:cTn id="2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P spid="4096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304800"/>
            <a:ext cx="7162800" cy="1143000"/>
          </a:xfrm>
        </p:spPr>
        <p:txBody>
          <a:bodyPr/>
          <a:lstStyle/>
          <a:p>
            <a:r>
              <a:rPr lang="en-US" altLang="en-US" sz="4800">
                <a:solidFill>
                  <a:srgbClr val="FF9933"/>
                </a:solidFill>
                <a:latin typeface="Comic Sans MS" panose="030F0702030302020204" pitchFamily="66" charset="0"/>
              </a:rPr>
              <a:t>3. Biochemistry</a:t>
            </a:r>
          </a:p>
        </p:txBody>
      </p:sp>
      <p:sp>
        <p:nvSpPr>
          <p:cNvPr id="81923" name="Rectangle 3"/>
          <p:cNvSpPr>
            <a:spLocks noGrp="1" noChangeArrowheads="1"/>
          </p:cNvSpPr>
          <p:nvPr>
            <p:ph type="body" idx="1"/>
          </p:nvPr>
        </p:nvSpPr>
        <p:spPr>
          <a:xfrm>
            <a:off x="228600" y="1676400"/>
            <a:ext cx="3886200" cy="4800600"/>
          </a:xfrm>
        </p:spPr>
        <p:txBody>
          <a:bodyPr/>
          <a:lstStyle/>
          <a:p>
            <a:r>
              <a:rPr lang="en-US" altLang="en-US" sz="3200">
                <a:solidFill>
                  <a:srgbClr val="99FF99"/>
                </a:solidFill>
                <a:effectLst>
                  <a:outerShdw blurRad="38100" dist="38100" dir="2700000" algn="tl">
                    <a:srgbClr val="000000"/>
                  </a:outerShdw>
                </a:effectLst>
              </a:rPr>
              <a:t>Biochemistry is the study of chemistry in living things</a:t>
            </a:r>
          </a:p>
          <a:p>
            <a:r>
              <a:rPr lang="en-US" altLang="en-US" sz="3200">
                <a:solidFill>
                  <a:srgbClr val="99FF99"/>
                </a:solidFill>
                <a:effectLst>
                  <a:outerShdw blurRad="38100" dist="38100" dir="2700000" algn="tl">
                    <a:srgbClr val="000000"/>
                  </a:outerShdw>
                </a:effectLst>
              </a:rPr>
              <a:t>Cross between biology and chemistry</a:t>
            </a:r>
          </a:p>
          <a:p>
            <a:r>
              <a:rPr lang="en-US" altLang="en-US" sz="3200">
                <a:solidFill>
                  <a:srgbClr val="99FF99"/>
                </a:solidFill>
                <a:effectLst>
                  <a:outerShdw blurRad="38100" dist="38100" dir="2700000" algn="tl">
                    <a:srgbClr val="000000"/>
                  </a:outerShdw>
                </a:effectLst>
              </a:rPr>
              <a:t>Pharmaceuticals and genetics</a:t>
            </a:r>
          </a:p>
        </p:txBody>
      </p:sp>
      <p:pic>
        <p:nvPicPr>
          <p:cNvPr id="81925" name="Picture 5" descr="biochem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53000" cy="3319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85800" y="381000"/>
            <a:ext cx="7772400" cy="9144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rPr>
              <a:t>Learning Check</a:t>
            </a:r>
            <a:endParaRPr lang="en-US" altLang="en-US">
              <a:solidFill>
                <a:srgbClr val="FF6600"/>
              </a:solidFill>
              <a:effectLst>
                <a:outerShdw blurRad="38100" dist="38100" dir="2700000" algn="tl">
                  <a:srgbClr val="000000"/>
                </a:outerShdw>
              </a:effectLst>
            </a:endParaRPr>
          </a:p>
        </p:txBody>
      </p:sp>
      <p:sp>
        <p:nvSpPr>
          <p:cNvPr id="212995" name="Rectangle 3"/>
          <p:cNvSpPr>
            <a:spLocks noGrp="1" noChangeArrowheads="1"/>
          </p:cNvSpPr>
          <p:nvPr>
            <p:ph type="body" idx="1"/>
          </p:nvPr>
        </p:nvSpPr>
        <p:spPr>
          <a:xfrm>
            <a:off x="457200" y="1752600"/>
            <a:ext cx="8686800" cy="4114800"/>
          </a:xfrm>
        </p:spPr>
        <p:txBody>
          <a:bodyPr/>
          <a:lstStyle/>
          <a:p>
            <a:pPr>
              <a:buFontTx/>
              <a:buNone/>
            </a:pPr>
            <a:r>
              <a:rPr lang="en-US" altLang="en-US" sz="2800">
                <a:solidFill>
                  <a:srgbClr val="FFFFFF"/>
                </a:solidFill>
                <a:effectLst>
                  <a:outerShdw blurRad="38100" dist="38100" dir="2700000" algn="tl">
                    <a:srgbClr val="000000"/>
                  </a:outerShdw>
                </a:effectLst>
              </a:rPr>
              <a:t>	Osmium is a very dense metal.  What is its </a:t>
            </a:r>
          </a:p>
          <a:p>
            <a:pPr>
              <a:buFontTx/>
              <a:buNone/>
            </a:pPr>
            <a:r>
              <a:rPr lang="en-US" altLang="en-US" sz="2800">
                <a:solidFill>
                  <a:srgbClr val="FFFFFF"/>
                </a:solidFill>
                <a:effectLst>
                  <a:outerShdw blurRad="38100" dist="38100" dir="2700000" algn="tl">
                    <a:srgbClr val="000000"/>
                  </a:outerShdw>
                </a:effectLst>
              </a:rPr>
              <a:t>	density in g/cm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if 50.00 g of the metal occupies</a:t>
            </a:r>
          </a:p>
          <a:p>
            <a:pPr>
              <a:buFontTx/>
              <a:buNone/>
            </a:pPr>
            <a:r>
              <a:rPr lang="en-US" altLang="en-US" sz="2800">
                <a:solidFill>
                  <a:srgbClr val="FFFFFF"/>
                </a:solidFill>
                <a:effectLst>
                  <a:outerShdw blurRad="38100" dist="38100" dir="2700000" algn="tl">
                    <a:srgbClr val="000000"/>
                  </a:outerShdw>
                </a:effectLst>
              </a:rPr>
              <a:t>	a volume of 2.22cm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a:t>
            </a:r>
            <a:r>
              <a:rPr lang="en-US" altLang="en-US" sz="2800">
                <a:effectLst>
                  <a:outerShdw blurRad="38100" dist="38100" dir="2700000" algn="tl">
                    <a:srgbClr val="FFFFFF"/>
                  </a:outerShdw>
                </a:effectLst>
              </a:rPr>
              <a:t>	</a:t>
            </a:r>
          </a:p>
          <a:p>
            <a:pPr>
              <a:buFontTx/>
              <a:buNone/>
            </a:pPr>
            <a:endParaRPr lang="en-US" altLang="en-US" sz="2800">
              <a:effectLst>
                <a:outerShdw blurRad="38100" dist="38100" dir="2700000" algn="tl">
                  <a:srgbClr val="FFFFFF"/>
                </a:outerShdw>
              </a:effectLst>
            </a:endParaRP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2.25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	2)	22.5 g/cm</a:t>
            </a:r>
            <a:r>
              <a:rPr lang="en-US" altLang="en-US" sz="2800" baseline="30000">
                <a:solidFill>
                  <a:schemeClr val="accent1"/>
                </a:solidFill>
                <a:effectLst>
                  <a:outerShdw blurRad="38100" dist="38100" dir="2700000" algn="tl">
                    <a:srgbClr val="000000"/>
                  </a:outerShdw>
                </a:effectLst>
              </a:rPr>
              <a:t>3</a:t>
            </a:r>
          </a:p>
          <a:p>
            <a:pPr>
              <a:buFontTx/>
              <a:buNone/>
            </a:pPr>
            <a:r>
              <a:rPr lang="en-US" altLang="en-US" sz="2800" baseline="30000">
                <a:solidFill>
                  <a:schemeClr val="accent1"/>
                </a:solidFill>
                <a:effectLst>
                  <a:outerShdw blurRad="38100" dist="38100" dir="2700000" algn="tl">
                    <a:srgbClr val="000000"/>
                  </a:outerShdw>
                </a:effectLst>
              </a:rPr>
              <a:t>	</a:t>
            </a:r>
            <a:r>
              <a:rPr lang="en-US" altLang="en-US" sz="2800">
                <a:solidFill>
                  <a:schemeClr val="accent1"/>
                </a:solidFill>
                <a:effectLst>
                  <a:outerShdw blurRad="38100" dist="38100" dir="2700000" algn="tl">
                    <a:srgbClr val="000000"/>
                  </a:outerShdw>
                </a:effectLst>
              </a:rPr>
              <a:t>3)	111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endParaRPr lang="en-US" altLang="en-US" sz="2800" baseline="30000">
              <a:solidFill>
                <a:srgbClr val="FF6600"/>
              </a:solidFill>
              <a:effectLst>
                <a:outerShdw blurRad="38100" dist="38100" dir="2700000" algn="tl">
                  <a:srgbClr val="000000"/>
                </a:outerShdw>
              </a:effectLst>
            </a:endParaRPr>
          </a:p>
          <a:p>
            <a:pPr>
              <a:buFontTx/>
              <a:buNone/>
            </a:pPr>
            <a:endParaRPr lang="en-US" altLang="en-US" sz="2000"/>
          </a:p>
        </p:txBody>
      </p:sp>
      <p:graphicFrame>
        <p:nvGraphicFramePr>
          <p:cNvPr id="212996" name="Object 4"/>
          <p:cNvGraphicFramePr>
            <a:graphicFrameLocks noChangeAspect="1"/>
          </p:cNvGraphicFramePr>
          <p:nvPr/>
        </p:nvGraphicFramePr>
        <p:xfrm>
          <a:off x="5715000" y="3048000"/>
          <a:ext cx="2293938" cy="3124200"/>
        </p:xfrm>
        <a:graphic>
          <a:graphicData uri="http://schemas.openxmlformats.org/presentationml/2006/ole">
            <mc:AlternateContent xmlns:mc="http://schemas.openxmlformats.org/markup-compatibility/2006">
              <mc:Choice xmlns:v="urn:schemas-microsoft-com:vml" Requires="v">
                <p:oleObj spid="_x0000_s212997" name="Clip" r:id="rId3" imgW="1678680" imgH="2286000" progId="MS_ClipArt_Gallery.2">
                  <p:embed/>
                </p:oleObj>
              </mc:Choice>
              <mc:Fallback>
                <p:oleObj name="Clip" r:id="rId3" imgW="1678680" imgH="2286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048000"/>
                        <a:ext cx="2293938"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85800" y="381000"/>
            <a:ext cx="7772400" cy="914400"/>
          </a:xfrm>
          <a:ln w="38100">
            <a:solidFill>
              <a:schemeClr val="hlink"/>
            </a:solidFill>
            <a:miter lim="800000"/>
            <a:headEnd/>
            <a:tailEnd/>
          </a:ln>
        </p:spPr>
        <p:txBody>
          <a:bodyPr/>
          <a:lstStyle/>
          <a:p>
            <a:r>
              <a:rPr lang="en-US" altLang="en-US" sz="3200" b="0">
                <a:solidFill>
                  <a:srgbClr val="FF6600"/>
                </a:solidFill>
                <a:latin typeface="Comic Sans MS" panose="030F0702030302020204" pitchFamily="66" charset="0"/>
              </a:rPr>
              <a:t>Solution</a:t>
            </a:r>
            <a:r>
              <a:rPr lang="en-US" altLang="en-US" sz="3200" b="0"/>
              <a:t> </a:t>
            </a:r>
            <a:endParaRPr lang="en-US" altLang="en-US"/>
          </a:p>
        </p:txBody>
      </p:sp>
      <p:sp>
        <p:nvSpPr>
          <p:cNvPr id="214019" name="Rectangle 3"/>
          <p:cNvSpPr>
            <a:spLocks noGrp="1" noChangeArrowheads="1"/>
          </p:cNvSpPr>
          <p:nvPr>
            <p:ph type="body" idx="1"/>
          </p:nvPr>
        </p:nvSpPr>
        <p:spPr>
          <a:xfrm>
            <a:off x="457200" y="1752600"/>
            <a:ext cx="8686800" cy="4114800"/>
          </a:xfrm>
        </p:spPr>
        <p:txBody>
          <a:bodyPr/>
          <a:lstStyle/>
          <a:p>
            <a:pPr>
              <a:buFontTx/>
              <a:buNone/>
            </a:pPr>
            <a:r>
              <a:rPr lang="en-US" altLang="en-US" sz="2800">
                <a:solidFill>
                  <a:schemeClr val="accent1"/>
                </a:solidFill>
                <a:effectLst>
                  <a:outerShdw blurRad="38100" dist="38100" dir="2700000" algn="tl">
                    <a:srgbClr val="000000"/>
                  </a:outerShdw>
                </a:effectLst>
              </a:rPr>
              <a:t>	2) Placing the mass and volume of the osmium metal into the density setup, we obtain</a:t>
            </a:r>
          </a:p>
          <a:p>
            <a:pPr>
              <a:buFontTx/>
              <a:buNone/>
            </a:pPr>
            <a:endParaRPr lang="en-US" altLang="en-US" sz="2800">
              <a:solidFill>
                <a:schemeClr val="accent1"/>
              </a:solidFill>
              <a:effectLst>
                <a:outerShdw blurRad="38100" dist="38100" dir="2700000" algn="tl">
                  <a:srgbClr val="000000"/>
                </a:outerShdw>
              </a:effectLst>
            </a:endParaRPr>
          </a:p>
          <a:p>
            <a:pPr>
              <a:buFontTx/>
              <a:buNone/>
            </a:pPr>
            <a:r>
              <a:rPr lang="en-US" altLang="en-US" sz="2800">
                <a:effectLst>
                  <a:outerShdw blurRad="38100" dist="38100" dir="2700000" algn="tl">
                    <a:srgbClr val="FFFFFF"/>
                  </a:outerShdw>
                </a:effectLst>
              </a:rPr>
              <a:t>	</a:t>
            </a:r>
            <a:r>
              <a:rPr lang="en-US" altLang="en-US" sz="2800">
                <a:solidFill>
                  <a:srgbClr val="FFFFFF"/>
                </a:solidFill>
                <a:effectLst>
                  <a:outerShdw blurRad="38100" dist="38100" dir="2700000" algn="tl">
                    <a:srgbClr val="000000"/>
                  </a:outerShdw>
                </a:effectLst>
              </a:rPr>
              <a:t>D  =  </a:t>
            </a:r>
            <a:r>
              <a:rPr lang="en-US" altLang="en-US" sz="2800" u="sng">
                <a:solidFill>
                  <a:srgbClr val="FFFFFF"/>
                </a:solidFill>
                <a:effectLst>
                  <a:outerShdw blurRad="38100" dist="38100" dir="2700000" algn="tl">
                    <a:srgbClr val="000000"/>
                  </a:outerShdw>
                </a:effectLst>
              </a:rPr>
              <a:t>mass</a:t>
            </a:r>
            <a:r>
              <a:rPr lang="en-US" altLang="en-US" sz="2800">
                <a:solidFill>
                  <a:srgbClr val="FFFFFF"/>
                </a:solidFill>
                <a:effectLst>
                  <a:outerShdw blurRad="38100" dist="38100" dir="2700000" algn="tl">
                    <a:srgbClr val="000000"/>
                  </a:outerShdw>
                </a:effectLst>
              </a:rPr>
              <a:t>   =  </a:t>
            </a:r>
            <a:r>
              <a:rPr lang="en-US" altLang="en-US" sz="2800" u="sng">
                <a:solidFill>
                  <a:srgbClr val="FFFFFF"/>
                </a:solidFill>
                <a:effectLst>
                  <a:outerShdw blurRad="38100" dist="38100" dir="2700000" algn="tl">
                    <a:srgbClr val="000000"/>
                  </a:outerShdw>
                </a:effectLst>
              </a:rPr>
              <a:t>50.00 g </a:t>
            </a:r>
            <a:r>
              <a:rPr lang="en-US" altLang="en-US" sz="2800">
                <a:solidFill>
                  <a:srgbClr val="FFFFFF"/>
                </a:solidFill>
                <a:effectLst>
                  <a:outerShdw blurRad="38100" dist="38100" dir="2700000" algn="tl">
                    <a:srgbClr val="000000"/>
                  </a:outerShdw>
                </a:effectLst>
              </a:rPr>
              <a:t>  =    </a:t>
            </a:r>
            <a:endParaRPr lang="en-US" altLang="en-US" sz="2800" baseline="30000">
              <a:solidFill>
                <a:srgbClr val="FFFFFF"/>
              </a:solidFill>
              <a:effectLst>
                <a:outerShdw blurRad="38100" dist="38100" dir="2700000" algn="tl">
                  <a:srgbClr val="000000"/>
                </a:outerShdw>
              </a:effectLst>
            </a:endParaRPr>
          </a:p>
          <a:p>
            <a:pPr>
              <a:buFontTx/>
              <a:buNone/>
            </a:pPr>
            <a:r>
              <a:rPr lang="en-US" altLang="en-US" sz="2800" baseline="30000">
                <a:solidFill>
                  <a:srgbClr val="FFFFFF"/>
                </a:solidFill>
                <a:effectLst>
                  <a:outerShdw blurRad="38100" dist="38100" dir="2700000" algn="tl">
                    <a:srgbClr val="000000"/>
                  </a:outerShdw>
                </a:effectLst>
              </a:rPr>
              <a:t>	          </a:t>
            </a:r>
            <a:r>
              <a:rPr lang="en-US" altLang="en-US" sz="2800">
                <a:solidFill>
                  <a:srgbClr val="FFFFFF"/>
                </a:solidFill>
                <a:effectLst>
                  <a:outerShdw blurRad="38100" dist="38100" dir="2700000" algn="tl">
                    <a:srgbClr val="000000"/>
                  </a:outerShdw>
                </a:effectLst>
              </a:rPr>
              <a:t>volume	2.22 cm</a:t>
            </a:r>
            <a:r>
              <a:rPr lang="en-US" altLang="en-US" sz="2800" baseline="30000">
                <a:solidFill>
                  <a:srgbClr val="FFFFFF"/>
                </a:solidFill>
                <a:effectLst>
                  <a:outerShdw blurRad="38100" dist="38100" dir="2700000" algn="tl">
                    <a:srgbClr val="000000"/>
                  </a:outerShdw>
                </a:effectLst>
              </a:rPr>
              <a:t>3</a:t>
            </a:r>
          </a:p>
          <a:p>
            <a:pPr>
              <a:buFontTx/>
              <a:buNone/>
            </a:pPr>
            <a:endParaRPr lang="en-US" altLang="en-US" sz="2800" baseline="30000">
              <a:solidFill>
                <a:srgbClr val="FFFFFF"/>
              </a:solidFill>
              <a:effectLst>
                <a:outerShdw blurRad="38100" dist="38100" dir="2700000" algn="tl">
                  <a:srgbClr val="000000"/>
                </a:outerShdw>
              </a:effectLst>
            </a:endParaRPr>
          </a:p>
          <a:p>
            <a:pPr>
              <a:buFontTx/>
              <a:buNone/>
            </a:pPr>
            <a:r>
              <a:rPr lang="en-US" altLang="en-US" sz="2800">
                <a:solidFill>
                  <a:srgbClr val="FFFFFF"/>
                </a:solidFill>
                <a:effectLst>
                  <a:outerShdw blurRad="38100" dist="38100" dir="2700000" algn="tl">
                    <a:srgbClr val="000000"/>
                  </a:outerShdw>
                </a:effectLst>
              </a:rPr>
              <a:t>       =   22.522522 g/cm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a:t>
            </a: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22.5 g/cm</a:t>
            </a:r>
            <a:r>
              <a:rPr lang="en-US" altLang="en-US" sz="2800" baseline="30000">
                <a:solidFill>
                  <a:schemeClr val="accent1"/>
                </a:solidFill>
                <a:effectLst>
                  <a:outerShdw blurRad="38100" dist="38100" dir="2700000" algn="tl">
                    <a:srgbClr val="000000"/>
                  </a:outerShdw>
                </a:effectLst>
              </a:rPr>
              <a:t>3</a:t>
            </a:r>
            <a:endParaRPr lang="en-US" altLang="en-US" sz="2800">
              <a:solidFill>
                <a:schemeClr val="accent1"/>
              </a:solidFill>
              <a:effectLst>
                <a:outerShdw blurRad="38100" dist="38100" dir="2700000" algn="tl">
                  <a:srgbClr val="000000"/>
                </a:outerShdw>
              </a:effectLst>
            </a:endParaRPr>
          </a:p>
          <a:p>
            <a:pPr>
              <a:buFontTx/>
              <a:buNone/>
            </a:pPr>
            <a:endParaRPr lang="en-US" altLang="en-US" sz="2800" baseline="30000">
              <a:solidFill>
                <a:srgbClr val="FF6600"/>
              </a:solidFill>
              <a:effectLst>
                <a:outerShdw blurRad="38100" dist="38100" dir="2700000" algn="tl">
                  <a:srgbClr val="000000"/>
                </a:outerShdw>
              </a:effectLst>
            </a:endParaRPr>
          </a:p>
          <a:p>
            <a:pPr>
              <a:buFontTx/>
              <a:buNone/>
            </a:pPr>
            <a:endParaRPr lang="en-US" altLang="en-US" sz="20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2" name="Object 2"/>
          <p:cNvGraphicFramePr>
            <a:graphicFrameLocks noChangeAspect="1"/>
          </p:cNvGraphicFramePr>
          <p:nvPr/>
        </p:nvGraphicFramePr>
        <p:xfrm>
          <a:off x="2819400" y="2362200"/>
          <a:ext cx="1246188" cy="4221163"/>
        </p:xfrm>
        <a:graphic>
          <a:graphicData uri="http://schemas.openxmlformats.org/presentationml/2006/ole">
            <mc:AlternateContent xmlns:mc="http://schemas.openxmlformats.org/markup-compatibility/2006">
              <mc:Choice xmlns:v="urn:schemas-microsoft-com:vml" Requires="v">
                <p:oleObj spid="_x0000_s215051" name="Document" r:id="rId3" imgW="864360" imgH="2239560" progId="Word.Document.8">
                  <p:embed/>
                </p:oleObj>
              </mc:Choice>
              <mc:Fallback>
                <p:oleObj name="Document" r:id="rId3" imgW="864360" imgH="2239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362200"/>
                        <a:ext cx="1246188"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3" name="Rectangle 3"/>
          <p:cNvSpPr>
            <a:spLocks noChangeArrowheads="1"/>
          </p:cNvSpPr>
          <p:nvPr/>
        </p:nvSpPr>
        <p:spPr bwMode="auto">
          <a:xfrm>
            <a:off x="3200400" y="5105400"/>
            <a:ext cx="5334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4" name="Rectangle 4"/>
          <p:cNvSpPr>
            <a:spLocks noGrp="1" noChangeArrowheads="1"/>
          </p:cNvSpPr>
          <p:nvPr>
            <p:ph type="title"/>
          </p:nvPr>
        </p:nvSpPr>
        <p:spPr>
          <a:xfrm>
            <a:off x="762000" y="381000"/>
            <a:ext cx="7772400" cy="9906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Volume Displacement</a:t>
            </a:r>
            <a:endParaRPr lang="en-US" altLang="en-US">
              <a:solidFill>
                <a:srgbClr val="FF6600"/>
              </a:solidFill>
              <a:effectLst>
                <a:outerShdw blurRad="38100" dist="38100" dir="2700000" algn="tl">
                  <a:srgbClr val="000000"/>
                </a:outerShdw>
              </a:effectLst>
              <a:latin typeface="Comic Sans MS" panose="030F0702030302020204" pitchFamily="66" charset="0"/>
            </a:endParaRPr>
          </a:p>
        </p:txBody>
      </p:sp>
      <p:sp>
        <p:nvSpPr>
          <p:cNvPr id="215045" name="Rectangle 5"/>
          <p:cNvSpPr>
            <a:spLocks noGrp="1" noChangeArrowheads="1"/>
          </p:cNvSpPr>
          <p:nvPr>
            <p:ph type="body" idx="1"/>
          </p:nvPr>
        </p:nvSpPr>
        <p:spPr>
          <a:xfrm>
            <a:off x="457200" y="1524000"/>
            <a:ext cx="8229600" cy="50292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pPr>
              <a:buFontTx/>
              <a:buNone/>
            </a:pPr>
            <a:r>
              <a:rPr lang="en-US" altLang="en-US" sz="2800">
                <a:solidFill>
                  <a:srgbClr val="FFFFFF"/>
                </a:solidFill>
                <a:effectLst>
                  <a:outerShdw blurRad="38100" dist="38100" dir="2700000" algn="tl">
                    <a:srgbClr val="000000"/>
                  </a:outerShdw>
                </a:effectLst>
              </a:rPr>
              <a:t>	A solid  displaces a matching volume of water when the solid is placed in water.</a:t>
            </a:r>
          </a:p>
          <a:p>
            <a:pPr>
              <a:buFontTx/>
              <a:buNone/>
            </a:pPr>
            <a:endParaRPr lang="en-US" altLang="en-US" sz="2800">
              <a:solidFill>
                <a:srgbClr val="FFFFFF"/>
              </a:solidFill>
              <a:effectLst>
                <a:outerShdw blurRad="38100" dist="38100" dir="2700000" algn="tl">
                  <a:srgbClr val="000000"/>
                </a:outerShdw>
              </a:effectLst>
            </a:endParaRPr>
          </a:p>
          <a:p>
            <a:pPr>
              <a:buFontTx/>
              <a:buNone/>
            </a:pPr>
            <a:endParaRPr lang="en-US" altLang="en-US" sz="2000" b="0"/>
          </a:p>
          <a:p>
            <a:pPr>
              <a:buFontTx/>
              <a:buNone/>
            </a:pPr>
            <a:r>
              <a:rPr lang="en-US" altLang="en-US" sz="2000" b="0"/>
              <a:t>	</a:t>
            </a:r>
            <a:endParaRPr lang="en-US" altLang="en-US" sz="2000" b="0" baseline="30000"/>
          </a:p>
          <a:p>
            <a:pPr>
              <a:buFontTx/>
              <a:buNone/>
            </a:pPr>
            <a:r>
              <a:rPr lang="en-US" altLang="en-US" sz="2000" b="0" baseline="30000"/>
              <a:t>          </a:t>
            </a:r>
          </a:p>
          <a:p>
            <a:pPr>
              <a:buFontTx/>
              <a:buNone/>
            </a:pPr>
            <a:r>
              <a:rPr lang="en-US" altLang="en-US" sz="2000" b="0"/>
              <a:t>					   </a:t>
            </a:r>
            <a:r>
              <a:rPr lang="en-US" altLang="en-US" sz="3200">
                <a:solidFill>
                  <a:srgbClr val="FFFFFF"/>
                </a:solidFill>
                <a:effectLst>
                  <a:outerShdw blurRad="38100" dist="38100" dir="2700000" algn="tl">
                    <a:srgbClr val="000000"/>
                  </a:outerShdw>
                </a:effectLst>
              </a:rPr>
              <a:t>33 mL</a:t>
            </a:r>
          </a:p>
          <a:p>
            <a:pPr>
              <a:buFontTx/>
              <a:buNone/>
            </a:pPr>
            <a:r>
              <a:rPr lang="en-US" altLang="en-US" sz="3200">
                <a:solidFill>
                  <a:srgbClr val="FFFFFF"/>
                </a:solidFill>
                <a:effectLst>
                  <a:outerShdw blurRad="38100" dist="38100" dir="2700000" algn="tl">
                    <a:srgbClr val="000000"/>
                  </a:outerShdw>
                </a:effectLst>
              </a:rPr>
              <a:t>25 mL 	</a:t>
            </a:r>
            <a:r>
              <a:rPr lang="en-US" altLang="en-US" sz="2000" b="0"/>
              <a:t>		      	</a:t>
            </a:r>
          </a:p>
        </p:txBody>
      </p:sp>
      <p:graphicFrame>
        <p:nvGraphicFramePr>
          <p:cNvPr id="215046" name="Object 6"/>
          <p:cNvGraphicFramePr>
            <a:graphicFrameLocks noChangeAspect="1"/>
          </p:cNvGraphicFramePr>
          <p:nvPr/>
        </p:nvGraphicFramePr>
        <p:xfrm>
          <a:off x="6019800" y="2514600"/>
          <a:ext cx="1246188" cy="3992563"/>
        </p:xfrm>
        <a:graphic>
          <a:graphicData uri="http://schemas.openxmlformats.org/presentationml/2006/ole">
            <mc:AlternateContent xmlns:mc="http://schemas.openxmlformats.org/markup-compatibility/2006">
              <mc:Choice xmlns:v="urn:schemas-microsoft-com:vml" Requires="v">
                <p:oleObj spid="_x0000_s215052" name="Document" r:id="rId5" imgW="864360" imgH="2239560" progId="Word.Document.8">
                  <p:embed/>
                </p:oleObj>
              </mc:Choice>
              <mc:Fallback>
                <p:oleObj name="Document" r:id="rId5"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514600"/>
                        <a:ext cx="1246188"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7" name="Rectangle 7"/>
          <p:cNvSpPr>
            <a:spLocks noChangeArrowheads="1"/>
          </p:cNvSpPr>
          <p:nvPr/>
        </p:nvSpPr>
        <p:spPr bwMode="auto">
          <a:xfrm>
            <a:off x="6381750" y="4648200"/>
            <a:ext cx="533400" cy="1447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8" name="Line 8"/>
          <p:cNvSpPr>
            <a:spLocks noChangeShapeType="1"/>
          </p:cNvSpPr>
          <p:nvPr/>
        </p:nvSpPr>
        <p:spPr bwMode="auto">
          <a:xfrm>
            <a:off x="2362200" y="5105400"/>
            <a:ext cx="6858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49" name="Line 9"/>
          <p:cNvSpPr>
            <a:spLocks noChangeShapeType="1"/>
          </p:cNvSpPr>
          <p:nvPr/>
        </p:nvSpPr>
        <p:spPr bwMode="auto">
          <a:xfrm flipV="1">
            <a:off x="5562600" y="4648200"/>
            <a:ext cx="7620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50" name="Rectangle 10"/>
          <p:cNvSpPr>
            <a:spLocks noChangeArrowheads="1"/>
          </p:cNvSpPr>
          <p:nvPr/>
        </p:nvSpPr>
        <p:spPr bwMode="auto">
          <a:xfrm>
            <a:off x="6477000" y="5638800"/>
            <a:ext cx="381000" cy="4572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afterEffect">
                                  <p:stCondLst>
                                    <p:cond delay="0"/>
                                  </p:stCondLst>
                                  <p:childTnLst>
                                    <p:set>
                                      <p:cBhvr>
                                        <p:cTn id="6" dur="1" fill="hold">
                                          <p:stCondLst>
                                            <p:cond delay="0"/>
                                          </p:stCondLst>
                                        </p:cTn>
                                        <p:tgtEl>
                                          <p:spTgt spid="215050"/>
                                        </p:tgtEl>
                                        <p:attrNameLst>
                                          <p:attrName>style.visibility</p:attrName>
                                        </p:attrNameLst>
                                      </p:cBhvr>
                                      <p:to>
                                        <p:strVal val="visible"/>
                                      </p:to>
                                    </p:set>
                                    <p:anim calcmode="lin" valueType="num">
                                      <p:cBhvr additive="base">
                                        <p:cTn id="7" dur="5000" fill="hold"/>
                                        <p:tgtEl>
                                          <p:spTgt spid="215050"/>
                                        </p:tgtEl>
                                        <p:attrNameLst>
                                          <p:attrName>ppt_x</p:attrName>
                                        </p:attrNameLst>
                                      </p:cBhvr>
                                      <p:tavLst>
                                        <p:tav tm="0">
                                          <p:val>
                                            <p:strVal val="#ppt_x"/>
                                          </p:val>
                                        </p:tav>
                                        <p:tav tm="100000">
                                          <p:val>
                                            <p:strVal val="#ppt_x"/>
                                          </p:val>
                                        </p:tav>
                                      </p:tavLst>
                                    </p:anim>
                                    <p:anim calcmode="lin" valueType="num">
                                      <p:cBhvr additive="base">
                                        <p:cTn id="8" dur="5000" fill="hold"/>
                                        <p:tgtEl>
                                          <p:spTgt spid="215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762000" y="381000"/>
            <a:ext cx="7772400" cy="9906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endParaRPr lang="en-US" altLang="en-US"/>
          </a:p>
        </p:txBody>
      </p:sp>
      <p:sp>
        <p:nvSpPr>
          <p:cNvPr id="216067" name="Rectangle 3"/>
          <p:cNvSpPr>
            <a:spLocks noGrp="1" noChangeArrowheads="1"/>
          </p:cNvSpPr>
          <p:nvPr>
            <p:ph type="body" idx="1"/>
          </p:nvPr>
        </p:nvSpPr>
        <p:spPr>
          <a:xfrm>
            <a:off x="228600" y="1524000"/>
            <a:ext cx="8686800" cy="5029200"/>
          </a:xfrm>
          <a:ln/>
          <a:extLst>
            <a:ext uri="{91240B29-F687-4F45-9708-019B960494DF}">
              <a14:hiddenLine xmlns:a14="http://schemas.microsoft.com/office/drawing/2010/main" w="12700" cmpd="sng">
                <a:solidFill>
                  <a:schemeClr val="tx1"/>
                </a:solidFill>
                <a:miter lim="800000"/>
                <a:headEnd/>
                <a:tailEnd/>
              </a14:hiddenLine>
            </a:ext>
          </a:extLst>
        </p:spPr>
        <p:txBody>
          <a:bodyPr/>
          <a:lstStyle/>
          <a:p>
            <a:pPr>
              <a:buFontTx/>
              <a:buNone/>
            </a:pPr>
            <a:r>
              <a:rPr lang="en-US" altLang="en-US" sz="2800">
                <a:solidFill>
                  <a:srgbClr val="FFFFFF"/>
                </a:solidFill>
                <a:effectLst>
                  <a:outerShdw blurRad="38100" dist="38100" dir="2700000" algn="tl">
                    <a:srgbClr val="000000"/>
                  </a:outerShdw>
                </a:effectLst>
              </a:rPr>
              <a:t>	What is the density (g/cm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of 48 g of a metal if the metal raises the level of water in a graduated cylinder from 25 mL to 33 mL? </a:t>
            </a:r>
          </a:p>
          <a:p>
            <a:pPr>
              <a:buFontTx/>
              <a:buNone/>
            </a:pPr>
            <a:r>
              <a:rPr lang="en-US" altLang="en-US" sz="2800">
                <a:solidFill>
                  <a:srgbClr val="FFFFFF"/>
                </a:solidFill>
                <a:effectLst>
                  <a:outerShdw blurRad="38100" dist="38100" dir="2700000" algn="tl">
                    <a:srgbClr val="000000"/>
                  </a:outerShdw>
                </a:effectLst>
              </a:rPr>
              <a:t>	1)  0.2 g/ 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2)   6 g/m</a:t>
            </a:r>
            <a:r>
              <a:rPr lang="en-US" altLang="en-US" sz="2800" baseline="30000">
                <a:solidFill>
                  <a:srgbClr val="FFFFFF"/>
                </a:solidFill>
                <a:effectLst>
                  <a:outerShdw blurRad="38100" dist="38100" dir="2700000" algn="tl">
                    <a:srgbClr val="000000"/>
                  </a:outerShdw>
                </a:effectLst>
              </a:rPr>
              <a:t>3	    </a:t>
            </a:r>
            <a:r>
              <a:rPr lang="en-US" altLang="en-US" sz="2800">
                <a:solidFill>
                  <a:srgbClr val="FFFFFF"/>
                </a:solidFill>
                <a:effectLst>
                  <a:outerShdw blurRad="38100" dist="38100" dir="2700000" algn="tl">
                    <a:srgbClr val="000000"/>
                  </a:outerShdw>
                </a:effectLst>
              </a:rPr>
              <a:t>3)   252 g/cm</a:t>
            </a:r>
            <a:r>
              <a:rPr lang="en-US" altLang="en-US" sz="2800" baseline="30000">
                <a:solidFill>
                  <a:srgbClr val="FFFFFF"/>
                </a:solidFill>
                <a:effectLst>
                  <a:outerShdw blurRad="38100" dist="38100" dir="2700000" algn="tl">
                    <a:srgbClr val="000000"/>
                  </a:outerShdw>
                </a:effectLst>
              </a:rPr>
              <a:t>3</a:t>
            </a:r>
            <a:endParaRPr lang="en-US" altLang="en-US" sz="2800">
              <a:solidFill>
                <a:srgbClr val="FFFFFF"/>
              </a:solidFill>
              <a:effectLst>
                <a:outerShdw blurRad="38100" dist="38100" dir="2700000" algn="tl">
                  <a:srgbClr val="000000"/>
                </a:outerShdw>
              </a:effectLst>
            </a:endParaRPr>
          </a:p>
          <a:p>
            <a:pPr>
              <a:buFontTx/>
              <a:buNone/>
            </a:pPr>
            <a:r>
              <a:rPr lang="en-US" altLang="en-US" sz="2100" b="0"/>
              <a:t>	</a:t>
            </a:r>
            <a:endParaRPr lang="en-US" altLang="en-US" sz="2100" b="0" baseline="30000"/>
          </a:p>
          <a:p>
            <a:pPr>
              <a:buFontTx/>
              <a:buNone/>
            </a:pPr>
            <a:endParaRPr lang="en-US" altLang="en-US" sz="2100" b="0" baseline="30000"/>
          </a:p>
          <a:p>
            <a:pPr>
              <a:buFontTx/>
              <a:buNone/>
            </a:pPr>
            <a:r>
              <a:rPr lang="en-US" altLang="en-US" sz="2000" b="0" baseline="30000"/>
              <a:t>          </a:t>
            </a:r>
          </a:p>
          <a:p>
            <a:pPr>
              <a:buFontTx/>
              <a:buNone/>
            </a:pPr>
            <a:r>
              <a:rPr lang="en-US" altLang="en-US" sz="1800" b="0"/>
              <a:t>					       </a:t>
            </a:r>
            <a:r>
              <a:rPr lang="en-US" altLang="en-US" sz="2800">
                <a:solidFill>
                  <a:srgbClr val="FFFFFF"/>
                </a:solidFill>
                <a:effectLst>
                  <a:outerShdw blurRad="38100" dist="38100" dir="2700000" algn="tl">
                    <a:srgbClr val="000000"/>
                  </a:outerShdw>
                </a:effectLst>
              </a:rPr>
              <a:t>33 mL</a:t>
            </a:r>
            <a:r>
              <a:rPr lang="en-US" altLang="en-US" sz="1800" b="0"/>
              <a:t>	</a:t>
            </a:r>
          </a:p>
          <a:p>
            <a:pPr>
              <a:buFontTx/>
              <a:buNone/>
            </a:pPr>
            <a:r>
              <a:rPr lang="en-US" altLang="en-US" sz="1800" b="0"/>
              <a:t>      </a:t>
            </a:r>
            <a:r>
              <a:rPr lang="en-US" altLang="en-US" sz="2800">
                <a:solidFill>
                  <a:srgbClr val="FFFFFF"/>
                </a:solidFill>
                <a:effectLst>
                  <a:outerShdw blurRad="38100" dist="38100" dir="2700000" algn="tl">
                    <a:srgbClr val="000000"/>
                  </a:outerShdw>
                </a:effectLst>
              </a:rPr>
              <a:t>25 mL</a:t>
            </a:r>
          </a:p>
        </p:txBody>
      </p:sp>
      <p:graphicFrame>
        <p:nvGraphicFramePr>
          <p:cNvPr id="216068" name="Object 4"/>
          <p:cNvGraphicFramePr>
            <a:graphicFrameLocks noChangeAspect="1"/>
          </p:cNvGraphicFramePr>
          <p:nvPr/>
        </p:nvGraphicFramePr>
        <p:xfrm>
          <a:off x="3200400" y="3932238"/>
          <a:ext cx="863600" cy="2239962"/>
        </p:xfrm>
        <a:graphic>
          <a:graphicData uri="http://schemas.openxmlformats.org/presentationml/2006/ole">
            <mc:AlternateContent xmlns:mc="http://schemas.openxmlformats.org/markup-compatibility/2006">
              <mc:Choice xmlns:v="urn:schemas-microsoft-com:vml" Requires="v">
                <p:oleObj spid="_x0000_s216075" name="Document" r:id="rId3" imgW="864360" imgH="2239560" progId="Word.Document.8">
                  <p:embed/>
                </p:oleObj>
              </mc:Choice>
              <mc:Fallback>
                <p:oleObj name="Document" r:id="rId3" imgW="864360" imgH="22395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932238"/>
                        <a:ext cx="8636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069" name="Rectangle 5"/>
          <p:cNvSpPr>
            <a:spLocks noChangeArrowheads="1"/>
          </p:cNvSpPr>
          <p:nvPr/>
        </p:nvSpPr>
        <p:spPr bwMode="auto">
          <a:xfrm>
            <a:off x="3444875" y="5503863"/>
            <a:ext cx="381000" cy="457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6070" name="Object 6"/>
          <p:cNvGraphicFramePr>
            <a:graphicFrameLocks noChangeAspect="1"/>
          </p:cNvGraphicFramePr>
          <p:nvPr/>
        </p:nvGraphicFramePr>
        <p:xfrm>
          <a:off x="6324600" y="3932238"/>
          <a:ext cx="863600" cy="2239962"/>
        </p:xfrm>
        <a:graphic>
          <a:graphicData uri="http://schemas.openxmlformats.org/presentationml/2006/ole">
            <mc:AlternateContent xmlns:mc="http://schemas.openxmlformats.org/markup-compatibility/2006">
              <mc:Choice xmlns:v="urn:schemas-microsoft-com:vml" Requires="v">
                <p:oleObj spid="_x0000_s216076" name="Document" r:id="rId5" imgW="864360" imgH="2239560" progId="Word.Document.8">
                  <p:embed/>
                </p:oleObj>
              </mc:Choice>
              <mc:Fallback>
                <p:oleObj name="Document" r:id="rId5"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932238"/>
                        <a:ext cx="863600"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6071" name="Rectangle 7"/>
          <p:cNvSpPr>
            <a:spLocks noChangeArrowheads="1"/>
          </p:cNvSpPr>
          <p:nvPr/>
        </p:nvSpPr>
        <p:spPr bwMode="auto">
          <a:xfrm>
            <a:off x="6569075" y="5243513"/>
            <a:ext cx="3810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2" name="Line 8"/>
          <p:cNvSpPr>
            <a:spLocks noChangeShapeType="1"/>
          </p:cNvSpPr>
          <p:nvPr/>
        </p:nvSpPr>
        <p:spPr bwMode="auto">
          <a:xfrm>
            <a:off x="2438400" y="5503863"/>
            <a:ext cx="68580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3" name="Line 9"/>
          <p:cNvSpPr>
            <a:spLocks noChangeShapeType="1"/>
          </p:cNvSpPr>
          <p:nvPr/>
        </p:nvSpPr>
        <p:spPr bwMode="auto">
          <a:xfrm flipV="1">
            <a:off x="5638800" y="5227638"/>
            <a:ext cx="762000"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74" name="Rectangle 10"/>
          <p:cNvSpPr>
            <a:spLocks noChangeArrowheads="1"/>
          </p:cNvSpPr>
          <p:nvPr/>
        </p:nvSpPr>
        <p:spPr bwMode="auto">
          <a:xfrm>
            <a:off x="6629400" y="5684838"/>
            <a:ext cx="228600" cy="228600"/>
          </a:xfrm>
          <a:prstGeom prst="rect">
            <a:avLst/>
          </a:prstGeom>
          <a:solidFill>
            <a:srgbClr val="7777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85800" y="304800"/>
            <a:ext cx="7772400" cy="11430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a:t/>
            </a:r>
            <a:br>
              <a:rPr lang="en-US" altLang="en-US" sz="3200"/>
            </a:br>
            <a:endParaRPr lang="en-US" altLang="en-US" sz="3400"/>
          </a:p>
        </p:txBody>
      </p:sp>
      <p:sp>
        <p:nvSpPr>
          <p:cNvPr id="218115" name="Rectangle 3"/>
          <p:cNvSpPr>
            <a:spLocks noGrp="1" noChangeArrowheads="1"/>
          </p:cNvSpPr>
          <p:nvPr>
            <p:ph type="body" idx="1"/>
          </p:nvPr>
        </p:nvSpPr>
        <p:spPr>
          <a:xfrm>
            <a:off x="685800" y="1676400"/>
            <a:ext cx="7772400" cy="4953000"/>
          </a:xfrm>
        </p:spPr>
        <p:txBody>
          <a:bodyPr/>
          <a:lstStyle/>
          <a:p>
            <a:pPr>
              <a:lnSpc>
                <a:spcPct val="110000"/>
              </a:lnSpc>
              <a:buFontTx/>
              <a:buNone/>
            </a:pPr>
            <a:r>
              <a:rPr lang="en-US" altLang="en-US">
                <a:solidFill>
                  <a:srgbClr val="FFFFFF"/>
                </a:solidFill>
                <a:effectLst>
                  <a:outerShdw blurRad="38100" dist="38100" dir="2700000" algn="tl">
                    <a:srgbClr val="000000"/>
                  </a:outerShdw>
                </a:effectLst>
              </a:rPr>
              <a:t>	Which diagram represents the liquid layers in the cylinder?</a:t>
            </a:r>
          </a:p>
          <a:p>
            <a:pPr>
              <a:buFontTx/>
              <a:buNone/>
            </a:pPr>
            <a:r>
              <a:rPr lang="en-US" altLang="en-US">
                <a:solidFill>
                  <a:srgbClr val="FFFFFF"/>
                </a:solidFill>
                <a:effectLst>
                  <a:outerShdw blurRad="38100" dist="38100" dir="2700000" algn="tl">
                    <a:srgbClr val="000000"/>
                  </a:outerShdw>
                </a:effectLst>
              </a:rPr>
              <a:t>	(K) Karo syrup (1.4 g/mL), (V) vegetable oil (0.91 g/mL,) (W) water (1.0 g/mL)</a:t>
            </a:r>
          </a:p>
          <a:p>
            <a:pPr>
              <a:buFontTx/>
              <a:buNone/>
            </a:pPr>
            <a:r>
              <a:rPr lang="en-US" altLang="en-US">
                <a:solidFill>
                  <a:schemeClr val="accent1"/>
                </a:solidFill>
                <a:effectLst>
                  <a:outerShdw blurRad="38100" dist="38100" dir="2700000" algn="tl">
                    <a:srgbClr val="000000"/>
                  </a:outerShdw>
                </a:effectLst>
              </a:rPr>
              <a:t>1)			           2)		       3)</a:t>
            </a:r>
            <a:endParaRPr lang="en-US" altLang="en-US">
              <a:effectLst>
                <a:outerShdw blurRad="38100" dist="38100" dir="2700000" algn="tl">
                  <a:srgbClr val="FFFFFF"/>
                </a:outerShdw>
              </a:effectLst>
            </a:endParaRPr>
          </a:p>
        </p:txBody>
      </p:sp>
      <p:graphicFrame>
        <p:nvGraphicFramePr>
          <p:cNvPr id="218116" name="Object 4"/>
          <p:cNvGraphicFramePr>
            <a:graphicFrameLocks noChangeAspect="1"/>
          </p:cNvGraphicFramePr>
          <p:nvPr/>
        </p:nvGraphicFramePr>
        <p:xfrm>
          <a:off x="6284913" y="3762375"/>
          <a:ext cx="1087437" cy="2819400"/>
        </p:xfrm>
        <a:graphic>
          <a:graphicData uri="http://schemas.openxmlformats.org/presentationml/2006/ole">
            <mc:AlternateContent xmlns:mc="http://schemas.openxmlformats.org/markup-compatibility/2006">
              <mc:Choice xmlns:v="urn:schemas-microsoft-com:vml" Requires="v">
                <p:oleObj spid="_x0000_s218132" name="Document" r:id="rId3" imgW="864360" imgH="2239560" progId="Word.Document.8">
                  <p:embed/>
                </p:oleObj>
              </mc:Choice>
              <mc:Fallback>
                <p:oleObj name="Document" r:id="rId3" imgW="864360" imgH="22395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3762375"/>
                        <a:ext cx="1087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7" name="Object 5"/>
          <p:cNvGraphicFramePr>
            <a:graphicFrameLocks noChangeAspect="1"/>
          </p:cNvGraphicFramePr>
          <p:nvPr/>
        </p:nvGraphicFramePr>
        <p:xfrm>
          <a:off x="3938588" y="3686175"/>
          <a:ext cx="1116012" cy="2895600"/>
        </p:xfrm>
        <a:graphic>
          <a:graphicData uri="http://schemas.openxmlformats.org/presentationml/2006/ole">
            <mc:AlternateContent xmlns:mc="http://schemas.openxmlformats.org/markup-compatibility/2006">
              <mc:Choice xmlns:v="urn:schemas-microsoft-com:vml" Requires="v">
                <p:oleObj spid="_x0000_s218133" name="Document" r:id="rId5" imgW="864360" imgH="2239560" progId="Word.Document.8">
                  <p:embed/>
                </p:oleObj>
              </mc:Choice>
              <mc:Fallback>
                <p:oleObj name="Document" r:id="rId5" imgW="864360" imgH="223956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588" y="3686175"/>
                        <a:ext cx="11160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118" name="Object 6"/>
          <p:cNvGraphicFramePr>
            <a:graphicFrameLocks noChangeAspect="1"/>
          </p:cNvGraphicFramePr>
          <p:nvPr/>
        </p:nvGraphicFramePr>
        <p:xfrm>
          <a:off x="1160463" y="3762375"/>
          <a:ext cx="1087437" cy="2819400"/>
        </p:xfrm>
        <a:graphic>
          <a:graphicData uri="http://schemas.openxmlformats.org/presentationml/2006/ole">
            <mc:AlternateContent xmlns:mc="http://schemas.openxmlformats.org/markup-compatibility/2006">
              <mc:Choice xmlns:v="urn:schemas-microsoft-com:vml" Requires="v">
                <p:oleObj spid="_x0000_s218134" name="Document" r:id="rId6" imgW="864360" imgH="2239560" progId="Word.Document.8">
                  <p:embed/>
                </p:oleObj>
              </mc:Choice>
              <mc:Fallback>
                <p:oleObj name="Document" r:id="rId6" imgW="864360" imgH="223956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463" y="3762375"/>
                        <a:ext cx="108743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8119" name="Rectangle 7"/>
          <p:cNvSpPr>
            <a:spLocks noChangeArrowheads="1"/>
          </p:cNvSpPr>
          <p:nvPr/>
        </p:nvSpPr>
        <p:spPr bwMode="auto">
          <a:xfrm>
            <a:off x="1524000" y="5867400"/>
            <a:ext cx="381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
        <p:nvSpPr>
          <p:cNvPr id="218120" name="Rectangle 8"/>
          <p:cNvSpPr>
            <a:spLocks noChangeArrowheads="1"/>
          </p:cNvSpPr>
          <p:nvPr/>
        </p:nvSpPr>
        <p:spPr bwMode="auto">
          <a:xfrm>
            <a:off x="6629400" y="4451350"/>
            <a:ext cx="396875"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b="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
        <p:nvSpPr>
          <p:cNvPr id="218121" name="Rectangle 9"/>
          <p:cNvSpPr>
            <a:spLocks noChangeArrowheads="1"/>
          </p:cNvSpPr>
          <p:nvPr/>
        </p:nvSpPr>
        <p:spPr bwMode="auto">
          <a:xfrm>
            <a:off x="4283075" y="5289550"/>
            <a:ext cx="457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0" i="0">
              <a:solidFill>
                <a:srgbClr val="66FF33"/>
              </a:solidFill>
              <a:latin typeface="Times New Roman" panose="02020603050405020304" pitchFamily="18" charset="0"/>
            </a:endParaRPr>
          </a:p>
        </p:txBody>
      </p:sp>
      <p:sp>
        <p:nvSpPr>
          <p:cNvPr id="218122" name="Rectangle 10"/>
          <p:cNvSpPr>
            <a:spLocks noChangeArrowheads="1"/>
          </p:cNvSpPr>
          <p:nvPr/>
        </p:nvSpPr>
        <p:spPr bwMode="auto">
          <a:xfrm>
            <a:off x="1524000" y="5229225"/>
            <a:ext cx="3810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latin typeface="Times New Roman" panose="02020603050405020304" pitchFamily="18" charset="0"/>
            </a:endParaRPr>
          </a:p>
        </p:txBody>
      </p:sp>
      <p:sp>
        <p:nvSpPr>
          <p:cNvPr id="218123" name="Rectangle 11"/>
          <p:cNvSpPr>
            <a:spLocks noChangeArrowheads="1"/>
          </p:cNvSpPr>
          <p:nvPr/>
        </p:nvSpPr>
        <p:spPr bwMode="auto">
          <a:xfrm>
            <a:off x="4267200" y="4543425"/>
            <a:ext cx="457200" cy="685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solidFill>
                <a:schemeClr val="bg2"/>
              </a:solidFill>
              <a:latin typeface="Times New Roman" panose="02020603050405020304" pitchFamily="18" charset="0"/>
            </a:endParaRPr>
          </a:p>
        </p:txBody>
      </p:sp>
      <p:sp>
        <p:nvSpPr>
          <p:cNvPr id="218124" name="Rectangle 12"/>
          <p:cNvSpPr>
            <a:spLocks noChangeArrowheads="1"/>
          </p:cNvSpPr>
          <p:nvPr/>
        </p:nvSpPr>
        <p:spPr bwMode="auto">
          <a:xfrm>
            <a:off x="6629400" y="5715000"/>
            <a:ext cx="396875" cy="6413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W</a:t>
            </a:r>
            <a:endParaRPr lang="en-US" altLang="en-US" sz="2800" b="0" i="0">
              <a:latin typeface="Times New Roman" panose="02020603050405020304" pitchFamily="18" charset="0"/>
            </a:endParaRPr>
          </a:p>
        </p:txBody>
      </p:sp>
      <p:sp>
        <p:nvSpPr>
          <p:cNvPr id="218125" name="Rectangle 13"/>
          <p:cNvSpPr>
            <a:spLocks noChangeArrowheads="1"/>
          </p:cNvSpPr>
          <p:nvPr/>
        </p:nvSpPr>
        <p:spPr bwMode="auto">
          <a:xfrm>
            <a:off x="1524000" y="4648200"/>
            <a:ext cx="381000" cy="533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b="0" i="0">
              <a:latin typeface="Times New Roman" panose="02020603050405020304" pitchFamily="18" charset="0"/>
            </a:endParaRPr>
          </a:p>
        </p:txBody>
      </p:sp>
      <p:sp>
        <p:nvSpPr>
          <p:cNvPr id="218126" name="Rectangle 14"/>
          <p:cNvSpPr>
            <a:spLocks noChangeArrowheads="1"/>
          </p:cNvSpPr>
          <p:nvPr/>
        </p:nvSpPr>
        <p:spPr bwMode="auto">
          <a:xfrm>
            <a:off x="6584950" y="5045075"/>
            <a:ext cx="457200" cy="6096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27" name="Text Box 15"/>
          <p:cNvSpPr txBox="1">
            <a:spLocks noChangeArrowheads="1"/>
          </p:cNvSpPr>
          <p:nvPr/>
        </p:nvSpPr>
        <p:spPr bwMode="auto">
          <a:xfrm>
            <a:off x="4343400" y="5289550"/>
            <a:ext cx="320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2800" b="0" i="0">
              <a:latin typeface="Times New Roman" panose="02020603050405020304" pitchFamily="18" charset="0"/>
            </a:endParaRPr>
          </a:p>
        </p:txBody>
      </p:sp>
      <p:sp>
        <p:nvSpPr>
          <p:cNvPr id="218128" name="Rectangle 16"/>
          <p:cNvSpPr>
            <a:spLocks noChangeArrowheads="1"/>
          </p:cNvSpPr>
          <p:nvPr/>
        </p:nvSpPr>
        <p:spPr bwMode="auto">
          <a:xfrm>
            <a:off x="4267200" y="5791200"/>
            <a:ext cx="457200" cy="533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29" name="Text Box 17"/>
          <p:cNvSpPr txBox="1">
            <a:spLocks noChangeArrowheads="1"/>
          </p:cNvSpPr>
          <p:nvPr/>
        </p:nvSpPr>
        <p:spPr bwMode="auto">
          <a:xfrm>
            <a:off x="1584325" y="4560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800" b="0" i="0">
              <a:latin typeface="Times New Roman" panose="02020603050405020304" pitchFamily="18" charset="0"/>
            </a:endParaRPr>
          </a:p>
        </p:txBody>
      </p:sp>
      <p:sp>
        <p:nvSpPr>
          <p:cNvPr id="218130" name="Text Box 18"/>
          <p:cNvSpPr txBox="1">
            <a:spLocks noChangeArrowheads="1"/>
          </p:cNvSpPr>
          <p:nvPr/>
        </p:nvSpPr>
        <p:spPr bwMode="auto">
          <a:xfrm>
            <a:off x="1508125" y="45608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i="0">
                <a:solidFill>
                  <a:schemeClr val="bg2"/>
                </a:solidFill>
                <a:latin typeface="Times New Roman" panose="02020603050405020304" pitchFamily="18" charset="0"/>
              </a:rPr>
              <a:t>V</a:t>
            </a:r>
            <a:endParaRPr lang="en-US" altLang="en-US" sz="2800" b="0" i="0">
              <a:latin typeface="Times New Roman" panose="02020603050405020304" pitchFamily="18" charset="0"/>
            </a:endParaRPr>
          </a:p>
        </p:txBody>
      </p:sp>
      <p:sp>
        <p:nvSpPr>
          <p:cNvPr id="218131" name="Text Box 19"/>
          <p:cNvSpPr txBox="1">
            <a:spLocks noChangeArrowheads="1"/>
          </p:cNvSpPr>
          <p:nvPr/>
        </p:nvSpPr>
        <p:spPr bwMode="auto">
          <a:xfrm>
            <a:off x="4251325" y="5094288"/>
            <a:ext cx="420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i="0">
                <a:solidFill>
                  <a:schemeClr val="bg2"/>
                </a:solidFill>
                <a:latin typeface="Times New Roman" panose="02020603050405020304" pitchFamily="18" charset="0"/>
              </a:rPr>
              <a:t>K</a:t>
            </a:r>
            <a:endParaRPr lang="en-US" altLang="en-US" sz="2800" b="0" i="0">
              <a:latin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t>
            </a:r>
          </a:p>
        </p:txBody>
      </p:sp>
      <p:sp>
        <p:nvSpPr>
          <p:cNvPr id="222211" name="Rectangle 3"/>
          <p:cNvSpPr>
            <a:spLocks noGrp="1" noChangeArrowheads="1"/>
          </p:cNvSpPr>
          <p:nvPr>
            <p:ph type="body" idx="1"/>
          </p:nvPr>
        </p:nvSpPr>
        <p:spPr/>
        <p:txBody>
          <a:bodyPr/>
          <a:lstStyle/>
          <a:p>
            <a:pPr>
              <a:buFontTx/>
              <a:buNone/>
            </a:pPr>
            <a:r>
              <a:rPr lang="en-US" altLang="en-US" sz="2800">
                <a:solidFill>
                  <a:srgbClr val="FFFFFF"/>
                </a:solidFill>
                <a:effectLst>
                  <a:outerShdw blurRad="38100" dist="38100" dir="2700000" algn="tl">
                    <a:srgbClr val="000000"/>
                  </a:outerShdw>
                </a:effectLst>
              </a:rPr>
              <a:t>	The density of octane, a component of gasoline, is 0.702 g/mL.  What is the mass, in kg, of 875 mL of octane?</a:t>
            </a:r>
          </a:p>
          <a:p>
            <a:pPr>
              <a:lnSpc>
                <a:spcPct val="150000"/>
              </a:lnSpc>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0.614 kg</a:t>
            </a:r>
          </a:p>
          <a:p>
            <a:pPr>
              <a:lnSpc>
                <a:spcPct val="150000"/>
              </a:lnSpc>
              <a:buFontTx/>
              <a:buNone/>
            </a:pPr>
            <a:r>
              <a:rPr lang="en-US" altLang="en-US" sz="2800">
                <a:solidFill>
                  <a:schemeClr val="accent1"/>
                </a:solidFill>
                <a:effectLst>
                  <a:outerShdw blurRad="38100" dist="38100" dir="2700000" algn="tl">
                    <a:srgbClr val="000000"/>
                  </a:outerShdw>
                </a:effectLst>
              </a:rPr>
              <a:t>	2) 614 kg</a:t>
            </a:r>
          </a:p>
          <a:p>
            <a:pPr>
              <a:lnSpc>
                <a:spcPct val="150000"/>
              </a:lnSpc>
              <a:buFontTx/>
              <a:buNone/>
            </a:pPr>
            <a:r>
              <a:rPr lang="en-US" altLang="en-US" sz="2800">
                <a:solidFill>
                  <a:schemeClr val="accent1"/>
                </a:solidFill>
                <a:effectLst>
                  <a:outerShdw blurRad="38100" dist="38100" dir="2700000" algn="tl">
                    <a:srgbClr val="000000"/>
                  </a:outerShdw>
                </a:effectLst>
              </a:rPr>
              <a:t>	3) 1.25 kg</a:t>
            </a:r>
          </a:p>
          <a:p>
            <a:pPr>
              <a:buFontTx/>
              <a:buNone/>
            </a:pPr>
            <a:r>
              <a:rPr lang="en-US" altLang="en-US" sz="2100" b="0">
                <a:solidFill>
                  <a:schemeClr val="accent1"/>
                </a:solidFill>
              </a:rPr>
              <a:t>	</a:t>
            </a:r>
          </a:p>
          <a:p>
            <a:pPr>
              <a:buFontTx/>
              <a:buNone/>
            </a:pPr>
            <a:endParaRPr lang="en-US" altLang="en-US" sz="2000" b="0"/>
          </a:p>
          <a:p>
            <a:endParaRPr lang="en-US" altLang="en-US"/>
          </a:p>
        </p:txBody>
      </p:sp>
      <p:graphicFrame>
        <p:nvGraphicFramePr>
          <p:cNvPr id="222212" name="Object 4"/>
          <p:cNvGraphicFramePr>
            <a:graphicFrameLocks noChangeAspect="1"/>
          </p:cNvGraphicFramePr>
          <p:nvPr/>
        </p:nvGraphicFramePr>
        <p:xfrm>
          <a:off x="5308600" y="3581400"/>
          <a:ext cx="2540000" cy="2743200"/>
        </p:xfrm>
        <a:graphic>
          <a:graphicData uri="http://schemas.openxmlformats.org/presentationml/2006/ole">
            <mc:AlternateContent xmlns:mc="http://schemas.openxmlformats.org/markup-compatibility/2006">
              <mc:Choice xmlns:v="urn:schemas-microsoft-com:vml" Requires="v">
                <p:oleObj spid="_x0000_s222213" name="Clip" r:id="rId3" imgW="1037520" imgH="1119960" progId="MS_ClipArt_Gallery.2">
                  <p:embed/>
                </p:oleObj>
              </mc:Choice>
              <mc:Fallback>
                <p:oleObj name="Clip" r:id="rId3" imgW="1037520" imgH="11199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00" y="3581400"/>
                        <a:ext cx="2540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304800" y="228600"/>
            <a:ext cx="8229600" cy="1143000"/>
          </a:xfrm>
          <a:ln w="38100">
            <a:solidFill>
              <a:schemeClr val="hlink"/>
            </a:solidFill>
            <a:miter lim="800000"/>
            <a:headEnd/>
            <a:tailEnd/>
          </a:ln>
        </p:spPr>
        <p:txBody>
          <a:bodyPr/>
          <a:lstStyle/>
          <a:p>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endParaRPr lang="en-US" altLang="en-US" sz="2000">
              <a:solidFill>
                <a:srgbClr val="FF6600"/>
              </a:solidFill>
              <a:effectLst>
                <a:outerShdw blurRad="38100" dist="38100" dir="2700000" algn="tl">
                  <a:srgbClr val="000000"/>
                </a:outerShdw>
              </a:effectLst>
              <a:latin typeface="Comic Sans MS" panose="030F0702030302020204" pitchFamily="66" charset="0"/>
            </a:endParaRPr>
          </a:p>
        </p:txBody>
      </p:sp>
      <p:sp>
        <p:nvSpPr>
          <p:cNvPr id="224259" name="Rectangle 3"/>
          <p:cNvSpPr>
            <a:spLocks noGrp="1" noChangeArrowheads="1"/>
          </p:cNvSpPr>
          <p:nvPr>
            <p:ph type="body" idx="1"/>
          </p:nvPr>
        </p:nvSpPr>
        <p:spPr>
          <a:xfrm>
            <a:off x="304800" y="1828800"/>
            <a:ext cx="8382000" cy="4343400"/>
          </a:xfrm>
        </p:spPr>
        <p:txBody>
          <a:bodyPr/>
          <a:lstStyle/>
          <a:p>
            <a:pPr>
              <a:buFontTx/>
              <a:buNone/>
            </a:pPr>
            <a:r>
              <a:rPr lang="en-US" altLang="en-US" sz="3200">
                <a:solidFill>
                  <a:srgbClr val="FFFFFF"/>
                </a:solidFill>
                <a:effectLst>
                  <a:outerShdw blurRad="38100" dist="38100" dir="2700000" algn="tl">
                    <a:srgbClr val="000000"/>
                  </a:outerShdw>
                </a:effectLst>
              </a:rPr>
              <a:t>	If blood has a density of 1.05 g/mL, how many liters of blood are donated if 575 g of blood are given?</a:t>
            </a:r>
            <a:r>
              <a:rPr lang="en-US" altLang="en-US" sz="3200" baseline="30000">
                <a:solidFill>
                  <a:srgbClr val="FFFFFF"/>
                </a:solidFill>
                <a:effectLst>
                  <a:outerShdw blurRad="38100" dist="38100" dir="2700000" algn="tl">
                    <a:srgbClr val="000000"/>
                  </a:outerShdw>
                </a:effectLst>
              </a:rPr>
              <a:t/>
            </a:r>
            <a:br>
              <a:rPr lang="en-US" altLang="en-US" sz="3200" baseline="30000">
                <a:solidFill>
                  <a:srgbClr val="FFFFFF"/>
                </a:solidFill>
                <a:effectLst>
                  <a:outerShdw blurRad="38100" dist="38100" dir="2700000" algn="tl">
                    <a:srgbClr val="000000"/>
                  </a:outerShdw>
                </a:effectLst>
              </a:rPr>
            </a:br>
            <a:endParaRPr lang="en-US" altLang="en-US" sz="3200" baseline="30000">
              <a:solidFill>
                <a:srgbClr val="FFFFFF"/>
              </a:solidFill>
              <a:effectLst>
                <a:outerShdw blurRad="38100" dist="38100" dir="2700000" algn="tl">
                  <a:srgbClr val="000000"/>
                </a:outerShdw>
              </a:effectLst>
            </a:endParaRPr>
          </a:p>
          <a:p>
            <a:pPr>
              <a:buFontTx/>
              <a:buNone/>
            </a:pPr>
            <a:r>
              <a:rPr lang="en-US" altLang="en-US" sz="3200" baseline="300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1) 	0.548 L</a:t>
            </a:r>
          </a:p>
          <a:p>
            <a:pPr>
              <a:buFontTx/>
              <a:buNone/>
            </a:pPr>
            <a:r>
              <a:rPr lang="en-US" altLang="en-US" sz="3200" baseline="30000">
                <a:effectLst>
                  <a:outerShdw blurRad="38100" dist="38100" dir="2700000" algn="tl">
                    <a:srgbClr val="FFFFFF"/>
                  </a:outerShdw>
                </a:effectLst>
              </a:rPr>
              <a:t>	</a:t>
            </a:r>
            <a:r>
              <a:rPr lang="en-US" altLang="en-US" sz="3200">
                <a:solidFill>
                  <a:schemeClr val="accent1"/>
                </a:solidFill>
                <a:effectLst>
                  <a:outerShdw blurRad="38100" dist="38100" dir="2700000" algn="tl">
                    <a:srgbClr val="000000"/>
                  </a:outerShdw>
                </a:effectLst>
              </a:rPr>
              <a:t>2) 	1.25 L</a:t>
            </a:r>
            <a:endParaRPr lang="en-US" altLang="en-US" sz="3200" baseline="30000">
              <a:effectLst>
                <a:outerShdw blurRad="38100" dist="38100" dir="2700000" algn="tl">
                  <a:srgbClr val="FFFFFF"/>
                </a:outerShdw>
              </a:effectLst>
            </a:endParaRPr>
          </a:p>
          <a:p>
            <a:pPr>
              <a:buFontTx/>
              <a:buNone/>
            </a:pPr>
            <a:r>
              <a:rPr lang="en-US" altLang="en-US" sz="3200">
                <a:solidFill>
                  <a:schemeClr val="accent1"/>
                </a:solidFill>
                <a:effectLst>
                  <a:outerShdw blurRad="38100" dist="38100" dir="2700000" algn="tl">
                    <a:srgbClr val="000000"/>
                  </a:outerShdw>
                </a:effectLst>
              </a:rPr>
              <a:t>	3) 	1.83 L</a:t>
            </a:r>
          </a:p>
        </p:txBody>
      </p:sp>
      <p:graphicFrame>
        <p:nvGraphicFramePr>
          <p:cNvPr id="224260" name="Object 4"/>
          <p:cNvGraphicFramePr>
            <a:graphicFrameLocks noChangeAspect="1"/>
          </p:cNvGraphicFramePr>
          <p:nvPr/>
        </p:nvGraphicFramePr>
        <p:xfrm>
          <a:off x="4800600" y="3392488"/>
          <a:ext cx="2895600" cy="2743200"/>
        </p:xfrm>
        <a:graphic>
          <a:graphicData uri="http://schemas.openxmlformats.org/presentationml/2006/ole">
            <mc:AlternateContent xmlns:mc="http://schemas.openxmlformats.org/markup-compatibility/2006">
              <mc:Choice xmlns:v="urn:schemas-microsoft-com:vml" Requires="v">
                <p:oleObj spid="_x0000_s224261" name="Clip" r:id="rId3" imgW="1146240" imgH="1086840" progId="MS_ClipArt_Gallery.2">
                  <p:embed/>
                </p:oleObj>
              </mc:Choice>
              <mc:Fallback>
                <p:oleObj name="Clip" r:id="rId3" imgW="1146240" imgH="10868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92488"/>
                        <a:ext cx="2895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762000" y="304800"/>
            <a:ext cx="7772400" cy="1143000"/>
          </a:xfrm>
          <a:ln w="38100">
            <a:solidFill>
              <a:schemeClr val="hlink"/>
            </a:solidFill>
            <a:miter lim="800000"/>
            <a:headEnd/>
            <a:tailEnd/>
          </a:ln>
        </p:spPr>
        <p:txBody>
          <a:bodyPr/>
          <a:lstStyle/>
          <a:p>
            <a:r>
              <a:rPr lang="en-US" altLang="en-US" sz="3200" b="0"/>
              <a:t/>
            </a:r>
            <a:br>
              <a:rPr lang="en-US" altLang="en-US" sz="3200" b="0"/>
            </a:br>
            <a:r>
              <a:rPr lang="en-US" altLang="en-US" sz="3200">
                <a:solidFill>
                  <a:srgbClr val="FF6600"/>
                </a:solidFill>
                <a:effectLst>
                  <a:outerShdw blurRad="38100" dist="38100" dir="2700000" algn="tl">
                    <a:srgbClr val="000000"/>
                  </a:outerShdw>
                </a:effectLst>
                <a:latin typeface="Comic Sans MS" panose="030F0702030302020204" pitchFamily="66" charset="0"/>
              </a:rPr>
              <a:t>Learning Check</a:t>
            </a:r>
            <a:r>
              <a:rPr lang="en-US" altLang="en-US" sz="3200" b="0"/>
              <a:t/>
            </a:r>
            <a:br>
              <a:rPr lang="en-US" altLang="en-US" sz="3200" b="0"/>
            </a:br>
            <a:endParaRPr lang="en-US" altLang="en-US" sz="4400" b="0"/>
          </a:p>
        </p:txBody>
      </p:sp>
      <p:sp>
        <p:nvSpPr>
          <p:cNvPr id="226307" name="Rectangle 3"/>
          <p:cNvSpPr>
            <a:spLocks noGrp="1" noChangeArrowheads="1"/>
          </p:cNvSpPr>
          <p:nvPr>
            <p:ph type="body" idx="1"/>
          </p:nvPr>
        </p:nvSpPr>
        <p:spPr>
          <a:xfrm>
            <a:off x="304800" y="1752600"/>
            <a:ext cx="8610600" cy="4800600"/>
          </a:xfrm>
        </p:spPr>
        <p:txBody>
          <a:bodyPr/>
          <a:lstStyle/>
          <a:p>
            <a:pPr>
              <a:buFontTx/>
              <a:buNone/>
            </a:pPr>
            <a:r>
              <a:rPr lang="en-US" altLang="en-US" sz="2800">
                <a:effectLst>
                  <a:outerShdw blurRad="38100" dist="38100" dir="2700000" algn="tl">
                    <a:srgbClr val="FFFFFF"/>
                  </a:outerShdw>
                </a:effectLst>
              </a:rPr>
              <a:t>		</a:t>
            </a:r>
          </a:p>
          <a:p>
            <a:pPr>
              <a:buFontTx/>
              <a:buNone/>
            </a:pPr>
            <a:r>
              <a:rPr lang="en-US" altLang="en-US" sz="2800">
                <a:solidFill>
                  <a:srgbClr val="FFFFFF"/>
                </a:solidFill>
                <a:effectLst>
                  <a:outerShdw blurRad="38100" dist="38100" dir="2700000" algn="tl">
                    <a:srgbClr val="000000"/>
                  </a:outerShdw>
                </a:effectLst>
              </a:rPr>
              <a:t>	A group of students collected 125 empty aluminum cans to take to the recycling center.  If 21 cans make 1.0 pound of aluminum, how many liters of  aluminum (D=2.70 g/cm</a:t>
            </a:r>
            <a:r>
              <a:rPr lang="en-US" altLang="en-US" sz="2800" baseline="30000">
                <a:solidFill>
                  <a:srgbClr val="FFFFFF"/>
                </a:solidFill>
                <a:effectLst>
                  <a:outerShdw blurRad="38100" dist="38100" dir="2700000" algn="tl">
                    <a:srgbClr val="000000"/>
                  </a:outerShdw>
                </a:effectLst>
              </a:rPr>
              <a:t>3</a:t>
            </a:r>
            <a:r>
              <a:rPr lang="en-US" altLang="en-US" sz="2800">
                <a:solidFill>
                  <a:srgbClr val="FFFFFF"/>
                </a:solidFill>
                <a:effectLst>
                  <a:outerShdw blurRad="38100" dist="38100" dir="2700000" algn="tl">
                    <a:srgbClr val="000000"/>
                  </a:outerShdw>
                </a:effectLst>
              </a:rPr>
              <a:t>)  are obtained from the cans?</a:t>
            </a:r>
          </a:p>
          <a:p>
            <a:pPr>
              <a:lnSpc>
                <a:spcPct val="70000"/>
              </a:lnSpc>
              <a:buFontTx/>
              <a:buNone/>
            </a:pPr>
            <a:endParaRPr lang="en-US" altLang="en-US" sz="2800">
              <a:solidFill>
                <a:srgbClr val="FFFFFF"/>
              </a:solidFill>
              <a:effectLst>
                <a:outerShdw blurRad="38100" dist="38100" dir="2700000" algn="tl">
                  <a:srgbClr val="000000"/>
                </a:outerShdw>
              </a:effectLst>
            </a:endParaRPr>
          </a:p>
          <a:p>
            <a:pPr>
              <a:lnSpc>
                <a:spcPct val="70000"/>
              </a:lnSpc>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1)  1.0 L		2)  2.0 L		3)  4.0 L</a:t>
            </a:r>
          </a:p>
          <a:p>
            <a:pPr>
              <a:buFontTx/>
              <a:buNone/>
            </a:pPr>
            <a:r>
              <a:rPr lang="en-US" altLang="en-US" sz="2100"/>
              <a:t>	</a:t>
            </a:r>
          </a:p>
          <a:p>
            <a:pPr>
              <a:buFontTx/>
              <a:buNone/>
            </a:pPr>
            <a:endParaRPr lang="en-US" altLang="en-US"/>
          </a:p>
        </p:txBody>
      </p:sp>
      <p:graphicFrame>
        <p:nvGraphicFramePr>
          <p:cNvPr id="226308" name="Object 4"/>
          <p:cNvGraphicFramePr>
            <a:graphicFrameLocks noChangeAspect="1"/>
          </p:cNvGraphicFramePr>
          <p:nvPr/>
        </p:nvGraphicFramePr>
        <p:xfrm>
          <a:off x="7010400" y="228600"/>
          <a:ext cx="1828800" cy="1255713"/>
        </p:xfrm>
        <a:graphic>
          <a:graphicData uri="http://schemas.openxmlformats.org/presentationml/2006/ole">
            <mc:AlternateContent xmlns:mc="http://schemas.openxmlformats.org/markup-compatibility/2006">
              <mc:Choice xmlns:v="urn:schemas-microsoft-com:vml" Requires="v">
                <p:oleObj spid="_x0000_s226309" name="Clip" r:id="rId3" imgW="2286360" imgH="1571040" progId="MS_ClipArt_Gallery.2">
                  <p:embed/>
                </p:oleObj>
              </mc:Choice>
              <mc:Fallback>
                <p:oleObj name="Clip" r:id="rId3" imgW="2286360" imgH="15710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28600"/>
                        <a:ext cx="1828800"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90600" y="0"/>
            <a:ext cx="7162800" cy="1143000"/>
          </a:xfrm>
        </p:spPr>
        <p:txBody>
          <a:bodyPr/>
          <a:lstStyle/>
          <a:p>
            <a:r>
              <a:rPr lang="en-US" altLang="en-US">
                <a:solidFill>
                  <a:srgbClr val="FF6600"/>
                </a:solidFill>
                <a:effectLst>
                  <a:outerShdw blurRad="38100" dist="38100" dir="2700000" algn="tl">
                    <a:srgbClr val="000000"/>
                  </a:outerShdw>
                </a:effectLst>
                <a:latin typeface="Comic Sans MS" panose="030F0702030302020204" pitchFamily="66" charset="0"/>
              </a:rPr>
              <a:t>Scientific Method</a:t>
            </a:r>
          </a:p>
        </p:txBody>
      </p:sp>
      <p:sp>
        <p:nvSpPr>
          <p:cNvPr id="157699" name="Rectangle 3"/>
          <p:cNvSpPr>
            <a:spLocks noGrp="1" noChangeArrowheads="1"/>
          </p:cNvSpPr>
          <p:nvPr>
            <p:ph type="body" idx="1"/>
          </p:nvPr>
        </p:nvSpPr>
        <p:spPr>
          <a:xfrm>
            <a:off x="990600" y="1143000"/>
            <a:ext cx="7162800" cy="4114800"/>
          </a:xfrm>
        </p:spPr>
        <p:txBody>
          <a:bodyPr/>
          <a:lstStyle/>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State the problem clearly.</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Gather information.</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Form a _______________.</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Test the hypothesis.</a:t>
            </a:r>
          </a:p>
          <a:p>
            <a:pPr marL="457200" indent="-457200">
              <a:lnSpc>
                <a:spcPct val="80000"/>
              </a:lnSpc>
              <a:buFontTx/>
              <a:buAutoNum type="arabicPeriod"/>
            </a:pPr>
            <a:r>
              <a:rPr lang="en-US" altLang="en-US" sz="2800">
                <a:solidFill>
                  <a:srgbClr val="F8F8F8"/>
                </a:solidFill>
                <a:effectLst>
                  <a:outerShdw blurRad="38100" dist="38100" dir="2700000" algn="tl">
                    <a:srgbClr val="000000"/>
                  </a:outerShdw>
                </a:effectLst>
              </a:rPr>
              <a:t>Evaluate the data to form a conclusion.</a:t>
            </a:r>
          </a:p>
          <a:p>
            <a:pPr marL="800100" lvl="1" indent="-342900">
              <a:lnSpc>
                <a:spcPct val="80000"/>
              </a:lnSpc>
              <a:buFontTx/>
              <a:buNone/>
            </a:pPr>
            <a:r>
              <a:rPr lang="en-US" altLang="en-US" sz="2000">
                <a:solidFill>
                  <a:srgbClr val="F8F8F8"/>
                </a:solidFill>
                <a:effectLst>
                  <a:outerShdw blurRad="38100" dist="38100" dir="2700000" algn="tl">
                    <a:srgbClr val="000000"/>
                  </a:outerShdw>
                </a:effectLst>
              </a:rPr>
              <a:t>	  </a:t>
            </a:r>
            <a:r>
              <a:rPr lang="en-US" altLang="en-US" sz="2400">
                <a:solidFill>
                  <a:srgbClr val="F8F8F8"/>
                </a:solidFill>
                <a:effectLst>
                  <a:outerShdw blurRad="38100" dist="38100" dir="2700000" algn="tl">
                    <a:srgbClr val="000000"/>
                  </a:outerShdw>
                </a:effectLst>
              </a:rPr>
              <a:t>If the conclusion is valid, then it becomes a </a:t>
            </a:r>
            <a:r>
              <a:rPr lang="en-US" altLang="en-US" sz="2400">
                <a:solidFill>
                  <a:srgbClr val="FFFF00"/>
                </a:solidFill>
                <a:effectLst>
                  <a:outerShdw blurRad="38100" dist="38100" dir="2700000" algn="tl">
                    <a:srgbClr val="000000"/>
                  </a:outerShdw>
                </a:effectLst>
              </a:rPr>
              <a:t>theory</a:t>
            </a:r>
            <a:r>
              <a:rPr lang="en-US" altLang="en-US" sz="2400">
                <a:solidFill>
                  <a:srgbClr val="F8F8F8"/>
                </a:solidFill>
                <a:effectLst>
                  <a:outerShdw blurRad="38100" dist="38100" dir="2700000" algn="tl">
                    <a:srgbClr val="000000"/>
                  </a:outerShdw>
                </a:effectLst>
              </a:rPr>
              <a:t>.  If the theory is found to be true over along period of time (usually 20+ years) with no counter examples, it may be considered a </a:t>
            </a:r>
            <a:r>
              <a:rPr lang="en-US" altLang="en-US" sz="2400">
                <a:solidFill>
                  <a:srgbClr val="FFFF00"/>
                </a:solidFill>
                <a:effectLst>
                  <a:outerShdw blurRad="38100" dist="38100" dir="2700000" algn="tl">
                    <a:srgbClr val="000000"/>
                  </a:outerShdw>
                </a:effectLst>
              </a:rPr>
              <a:t>law</a:t>
            </a:r>
            <a:r>
              <a:rPr lang="en-US" altLang="en-US" sz="2400">
                <a:solidFill>
                  <a:srgbClr val="F8F8F8"/>
                </a:solidFill>
                <a:effectLst>
                  <a:outerShdw blurRad="38100" dist="38100" dir="2700000" algn="tl">
                    <a:srgbClr val="000000"/>
                  </a:outerShdw>
                </a:effectLst>
              </a:rPr>
              <a:t>.</a:t>
            </a:r>
          </a:p>
          <a:p>
            <a:pPr marL="457200" indent="-457200">
              <a:lnSpc>
                <a:spcPct val="80000"/>
              </a:lnSpc>
              <a:buFontTx/>
              <a:buNone/>
            </a:pPr>
            <a:r>
              <a:rPr lang="en-US" altLang="en-US" sz="2800">
                <a:solidFill>
                  <a:srgbClr val="F8F8F8"/>
                </a:solidFill>
                <a:effectLst>
                  <a:outerShdw blurRad="38100" dist="38100" dir="2700000" algn="tl">
                    <a:srgbClr val="000000"/>
                  </a:outerShdw>
                </a:effectLst>
              </a:rPr>
              <a:t>6.  Share the results.</a:t>
            </a:r>
          </a:p>
        </p:txBody>
      </p:sp>
    </p:spTree>
  </p:cSld>
  <p:clrMapOvr>
    <a:masterClrMapping/>
  </p:clrMapOvr>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3621</TotalTime>
  <Pages>32</Pages>
  <Words>2326</Words>
  <Application>Microsoft Office PowerPoint</Application>
  <PresentationFormat>Letter Paper (8.5x11 in)</PresentationFormat>
  <Paragraphs>627</Paragraphs>
  <Slides>98</Slides>
  <Notes>19</Notes>
  <HiddenSlides>1</HiddenSlides>
  <MMClips>5</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98</vt:i4>
      </vt:variant>
    </vt:vector>
  </HeadingPairs>
  <TitlesOfParts>
    <vt:vector size="112" baseType="lpstr">
      <vt:lpstr>Times</vt:lpstr>
      <vt:lpstr>Arial</vt:lpstr>
      <vt:lpstr>Comic Sans MS</vt:lpstr>
      <vt:lpstr>Palatino</vt:lpstr>
      <vt:lpstr>Impact</vt:lpstr>
      <vt:lpstr>Helvetica</vt:lpstr>
      <vt:lpstr>Times New Roman</vt:lpstr>
      <vt:lpstr>Symbol</vt:lpstr>
      <vt:lpstr>Wingdings</vt:lpstr>
      <vt:lpstr>Microsoft Office 98</vt:lpstr>
      <vt:lpstr>Microsoft ClipArt Gallery</vt:lpstr>
      <vt:lpstr>Microsoft Clip Gallery</vt:lpstr>
      <vt:lpstr>MathType Equation</vt:lpstr>
      <vt:lpstr>Microsoft Word Document</vt:lpstr>
      <vt:lpstr>Welcome to the World of  Chemistry</vt:lpstr>
      <vt:lpstr>The Language of Chemistry</vt:lpstr>
      <vt:lpstr>The Language of Chemistry</vt:lpstr>
      <vt:lpstr>The Periodic Table</vt:lpstr>
      <vt:lpstr>Glenn Seaborg (1912-1999)</vt:lpstr>
      <vt:lpstr>Branches of Chemistry</vt:lpstr>
      <vt:lpstr>1. Organic Chemistry</vt:lpstr>
      <vt:lpstr>2. Inorganic Chemistry</vt:lpstr>
      <vt:lpstr>3. Biochemistry</vt:lpstr>
      <vt:lpstr>4. Physical Chemistry</vt:lpstr>
      <vt:lpstr>5. Analytical Chemistry</vt:lpstr>
      <vt:lpstr>Types of Observations and Measurements</vt:lpstr>
      <vt:lpstr>SI measurement</vt:lpstr>
      <vt:lpstr>PowerPoint Presentation</vt:lpstr>
      <vt:lpstr>Standards of Measurement</vt:lpstr>
      <vt:lpstr>What is Scientific Notation?</vt:lpstr>
      <vt:lpstr>Scientific notation consists of two parts:</vt:lpstr>
      <vt:lpstr>To change standard form to scientific notation…</vt:lpstr>
      <vt:lpstr>Examples</vt:lpstr>
      <vt:lpstr>To change scientific notation to standard form…</vt:lpstr>
      <vt:lpstr>Example</vt:lpstr>
      <vt:lpstr>Learning Check</vt:lpstr>
      <vt:lpstr>Stating a Measurement</vt:lpstr>
      <vt:lpstr>UNITS OF MEASUREMENT</vt:lpstr>
      <vt:lpstr>Mass vs. Weight</vt:lpstr>
      <vt:lpstr>Some Tools for Measurement</vt:lpstr>
      <vt:lpstr>Learning Check </vt:lpstr>
      <vt:lpstr>Learning Check </vt:lpstr>
      <vt:lpstr>Metric Prefixes</vt:lpstr>
      <vt:lpstr>Metric Prefixes</vt:lpstr>
      <vt:lpstr>Metric Prefixes</vt:lpstr>
      <vt:lpstr>Learning Check </vt:lpstr>
      <vt:lpstr>Units of Length</vt:lpstr>
      <vt:lpstr>Learning Check </vt:lpstr>
      <vt:lpstr>Conversion Factors</vt:lpstr>
      <vt:lpstr>Learning Check </vt:lpstr>
      <vt:lpstr> How many minutes are in 2.5 hours? </vt:lpstr>
      <vt:lpstr>Steps to Problem Solving</vt:lpstr>
      <vt:lpstr>Sample Problem</vt:lpstr>
      <vt:lpstr>You Try This One!</vt:lpstr>
      <vt:lpstr>PowerPoint Presentation</vt:lpstr>
      <vt:lpstr>Learning Check </vt:lpstr>
      <vt:lpstr>Solution </vt:lpstr>
      <vt:lpstr> Learning Check  </vt:lpstr>
      <vt:lpstr>Wait a minute!</vt:lpstr>
      <vt:lpstr>English and Metric Conversions</vt:lpstr>
      <vt:lpstr> Learning Check  </vt:lpstr>
      <vt:lpstr>Equalities </vt:lpstr>
      <vt:lpstr>Steps to Problem Solving</vt:lpstr>
      <vt:lpstr>Dealing with Two Units – Honors Only</vt:lpstr>
      <vt:lpstr>What about Square and Cubic units? – Honors Only</vt:lpstr>
      <vt:lpstr>Learning Check</vt:lpstr>
      <vt:lpstr>Solution</vt:lpstr>
      <vt:lpstr>Temperature Scales</vt:lpstr>
      <vt:lpstr>Temperature Scales</vt:lpstr>
      <vt:lpstr>Calculations Using Temperature</vt:lpstr>
      <vt:lpstr>Fahrenheit Formula – Honors Only</vt:lpstr>
      <vt:lpstr>Celsius Formula – Honors Only</vt:lpstr>
      <vt:lpstr>Temperature Conversions – Honors Only</vt:lpstr>
      <vt:lpstr>Learning Check – Honors Only </vt:lpstr>
      <vt:lpstr>Learning Check – Honors Only </vt:lpstr>
      <vt:lpstr>PowerPoint Presentation</vt:lpstr>
      <vt:lpstr>Significant Figures</vt:lpstr>
      <vt:lpstr> Counting Significant Figures </vt:lpstr>
      <vt:lpstr>Leading Zeros</vt:lpstr>
      <vt:lpstr>Sandwiched Zeros</vt:lpstr>
      <vt:lpstr>Trailing Zeros</vt:lpstr>
      <vt:lpstr>Learning Check </vt:lpstr>
      <vt:lpstr>Learning Check</vt:lpstr>
      <vt:lpstr>Learning Check</vt:lpstr>
      <vt:lpstr>Significant Numbers in Calculations</vt:lpstr>
      <vt:lpstr>Adding and Subtracting</vt:lpstr>
      <vt:lpstr>Learning Check </vt:lpstr>
      <vt:lpstr>Multiplying and Dividing</vt:lpstr>
      <vt:lpstr>Learning Check </vt:lpstr>
      <vt:lpstr>Reading a Meterstick</vt:lpstr>
      <vt:lpstr>Known + Estimated Digits</vt:lpstr>
      <vt:lpstr>Learning Check</vt:lpstr>
      <vt:lpstr> Zero as a Measured Number </vt:lpstr>
      <vt:lpstr>PowerPoint Presentation</vt:lpstr>
      <vt:lpstr>What is Density???</vt:lpstr>
      <vt:lpstr>DENSITY - an important and useful physical property</vt:lpstr>
      <vt:lpstr>PowerPoint Presentation</vt:lpstr>
      <vt:lpstr>PowerPoint Presentation</vt:lpstr>
      <vt:lpstr>PowerPoint Presentation</vt:lpstr>
      <vt:lpstr>DENSITY</vt:lpstr>
      <vt:lpstr>PROBLEM:  Mercury (Hg) has a density of 13.6 g/cm3.  What is the mass of 95 mL of Hg in grams?  In pounds?</vt:lpstr>
      <vt:lpstr>PROBLEM:  Mercury (Hg) has a density of 13.6 g/cm3.  What is the mass of 95 mL of Hg?</vt:lpstr>
      <vt:lpstr>PROBLEM:  Mercury (Hg) has a density of 13.6 g/cm3.  What is the mass of 95 mL of Hg?</vt:lpstr>
      <vt:lpstr>Learning Check</vt:lpstr>
      <vt:lpstr>Solution </vt:lpstr>
      <vt:lpstr>Volume Displacement</vt:lpstr>
      <vt:lpstr>Learning Check </vt:lpstr>
      <vt:lpstr> Learning Check </vt:lpstr>
      <vt:lpstr>Learning Check </vt:lpstr>
      <vt:lpstr>Learning Check</vt:lpstr>
      <vt:lpstr> Learning Check </vt:lpstr>
      <vt:lpstr>Scientific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Chemistry and Measurement</dc:title>
  <dc:subject>High School Chemistry</dc:subject>
  <dc:creator>Neil Rapp</dc:creator>
  <cp:keywords>measurement, density, introduction</cp:keywords>
  <dc:description/>
  <cp:lastModifiedBy>Rapp, Delbert N</cp:lastModifiedBy>
  <cp:revision>307</cp:revision>
  <cp:lastPrinted>1996-08-29T23:28:45Z</cp:lastPrinted>
  <dcterms:created xsi:type="dcterms:W3CDTF">1996-06-10T12:19:23Z</dcterms:created>
  <dcterms:modified xsi:type="dcterms:W3CDTF">2019-09-13T13:04:14Z</dcterms:modified>
</cp:coreProperties>
</file>